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350" r:id="rId3"/>
    <p:sldId id="351" r:id="rId4"/>
    <p:sldId id="352" r:id="rId5"/>
    <p:sldId id="353" r:id="rId6"/>
    <p:sldId id="357" r:id="rId7"/>
    <p:sldId id="354" r:id="rId8"/>
    <p:sldId id="332" r:id="rId9"/>
    <p:sldId id="333" r:id="rId10"/>
    <p:sldId id="361" r:id="rId11"/>
    <p:sldId id="363" r:id="rId12"/>
    <p:sldId id="338" r:id="rId13"/>
    <p:sldId id="331" r:id="rId14"/>
    <p:sldId id="348" r:id="rId15"/>
    <p:sldId id="358" r:id="rId16"/>
    <p:sldId id="364" r:id="rId17"/>
    <p:sldId id="371" r:id="rId18"/>
    <p:sldId id="372" r:id="rId19"/>
    <p:sldId id="365" r:id="rId20"/>
    <p:sldId id="369" r:id="rId21"/>
    <p:sldId id="370" r:id="rId22"/>
    <p:sldId id="368" r:id="rId23"/>
    <p:sldId id="373" r:id="rId24"/>
    <p:sldId id="347" r:id="rId25"/>
    <p:sldId id="374" r:id="rId26"/>
    <p:sldId id="280" r:id="rId27"/>
    <p:sldId id="366" r:id="rId28"/>
    <p:sldId id="367" r:id="rId29"/>
    <p:sldId id="321" r:id="rId3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pos="5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2"/>
    <a:srgbClr val="006766"/>
    <a:srgbClr val="89B8B9"/>
    <a:srgbClr val="4B7C7D"/>
    <a:srgbClr val="609EA0"/>
    <a:srgbClr val="049A9E"/>
    <a:srgbClr val="43A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1" autoAdjust="0"/>
    <p:restoredTop sz="94660"/>
  </p:normalViewPr>
  <p:slideViewPr>
    <p:cSldViewPr>
      <p:cViewPr varScale="1">
        <p:scale>
          <a:sx n="109" d="100"/>
          <a:sy n="109" d="100"/>
        </p:scale>
        <p:origin x="162" y="108"/>
      </p:cViewPr>
      <p:guideLst>
        <p:guide orient="horz" pos="709"/>
        <p:guide pos="5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819BC-7737-40FC-92CD-10D5ED56B16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99BA7-EB41-464D-A3EF-ABCB04377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4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264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50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58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40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86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97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2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7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9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1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975C-9F86-4684-BFBC-ACD4D06F090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6940-35CF-4FA8-8980-B0A73F57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45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1186164" y="1366200"/>
            <a:ext cx="8427108" cy="293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3" tIns="56166" rIns="112363" bIns="56166" anchor="t" anchorCtr="0">
            <a:noAutofit/>
          </a:bodyPr>
          <a:lstStyle/>
          <a:p>
            <a:pPr>
              <a:tabLst>
                <a:tab pos="4633715" algn="l"/>
              </a:tabLst>
            </a:pPr>
            <a:r>
              <a:rPr lang="ru-RU" sz="4800" dirty="0" smtClean="0">
                <a:solidFill>
                  <a:srgbClr val="207282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Как получить паллиативную помощь детям?</a:t>
            </a:r>
            <a:endParaRPr sz="4800" dirty="0">
              <a:solidFill>
                <a:srgbClr val="207282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32;p41"/>
          <p:cNvSpPr txBox="1">
            <a:spLocks noGrp="1"/>
          </p:cNvSpPr>
          <p:nvPr>
            <p:ph type="subTitle" idx="1"/>
          </p:nvPr>
        </p:nvSpPr>
        <p:spPr>
          <a:xfrm>
            <a:off x="1217946" y="5146606"/>
            <a:ext cx="5989956" cy="108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3" tIns="56166" rIns="112363" bIns="56166" anchor="t" anchorCtr="0">
            <a:normAutofit/>
          </a:bodyPr>
          <a:lstStyle/>
          <a:p>
            <a:pPr algn="l">
              <a:buClr>
                <a:srgbClr val="205867"/>
              </a:buClr>
              <a:buSzPts val="2000"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Анна Повалихина,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старший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юрисконсульт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проекта «Помощь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детям» </a:t>
            </a: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>
              <a:buClr>
                <a:srgbClr val="205867"/>
              </a:buClr>
              <a:buSzPts val="2000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Благотворительного фонда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помощи хосписам «Вера»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">
            <a:off x="9141669" y="2725290"/>
            <a:ext cx="1501235" cy="120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60258">
            <a:off x="6821527" y="4070861"/>
            <a:ext cx="654412" cy="83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40"/>
          <p:cNvGrpSpPr>
            <a:grpSpLocks/>
          </p:cNvGrpSpPr>
          <p:nvPr/>
        </p:nvGrpSpPr>
        <p:grpSpPr bwMode="auto">
          <a:xfrm>
            <a:off x="8040602" y="5308783"/>
            <a:ext cx="2833337" cy="764871"/>
            <a:chOff x="4132554" y="-1458559"/>
            <a:chExt cx="4337096" cy="1169439"/>
          </a:xfrm>
        </p:grpSpPr>
        <p:pic>
          <p:nvPicPr>
            <p:cNvPr id="9" name="Рисунок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849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476672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08809" y="908720"/>
            <a:ext cx="1135977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Как инициировать </a:t>
            </a: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проведение 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ВК и </a:t>
            </a:r>
          </a:p>
          <a:p>
            <a:pPr>
              <a:lnSpc>
                <a:spcPts val="3441"/>
              </a:lnSpc>
            </a:pP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получить </a:t>
            </a: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заключение о нуждаемости </a:t>
            </a:r>
            <a:br>
              <a:rPr lang="ru-RU" sz="2800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в оказании паллиативной 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помощи</a:t>
            </a: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8809" y="2924944"/>
            <a:ext cx="89450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1088"/>
              </a:spcAft>
            </a:pPr>
            <a:r>
              <a:rPr lang="ru-RU" sz="1700" dirty="0" smtClean="0">
                <a:latin typeface="Georgia" pitchFamily="18" charset="0"/>
              </a:rPr>
              <a:t>Обратитесь к участковому врачу или заведующему отделением в поликлинике.</a:t>
            </a:r>
          </a:p>
          <a:p>
            <a:pPr>
              <a:lnSpc>
                <a:spcPts val="2100"/>
              </a:lnSpc>
              <a:spcAft>
                <a:spcPts val="1088"/>
              </a:spcAft>
            </a:pPr>
            <a:r>
              <a:rPr lang="ru-RU" sz="1700" dirty="0" smtClean="0">
                <a:latin typeface="Georgia" pitchFamily="18" charset="0"/>
              </a:rPr>
              <a:t>Если вам отказали- подайте письменное заявление на имя главного врача.</a:t>
            </a:r>
          </a:p>
          <a:p>
            <a:pPr>
              <a:lnSpc>
                <a:spcPts val="2100"/>
              </a:lnSpc>
              <a:spcAft>
                <a:spcPts val="1088"/>
              </a:spcAft>
            </a:pPr>
            <a:r>
              <a:rPr lang="ru-RU" sz="1700" dirty="0" smtClean="0">
                <a:latin typeface="Georgia" pitchFamily="18" charset="0"/>
              </a:rPr>
              <a:t/>
            </a:r>
            <a:br>
              <a:rPr lang="ru-RU" sz="1700" dirty="0" smtClean="0">
                <a:latin typeface="Georgia" pitchFamily="18" charset="0"/>
              </a:rPr>
            </a:br>
            <a:r>
              <a:rPr lang="ru-RU" sz="1700" dirty="0">
                <a:latin typeface="Georgia" pitchFamily="18" charset="0"/>
              </a:rPr>
              <a:t>Выписка из протокола решения ВК выдается на руки пациенту либо его законному представителю на основании письменного заявления на имя главного врача в срок, не превышающий 3 </a:t>
            </a:r>
            <a:r>
              <a:rPr lang="ru-RU" sz="1700" dirty="0" smtClean="0">
                <a:latin typeface="Georgia" pitchFamily="18" charset="0"/>
              </a:rPr>
              <a:t>рабочих дней.</a:t>
            </a:r>
            <a:endParaRPr lang="ru-RU" sz="1700" dirty="0">
              <a:latin typeface="Georgia" pitchFamily="18" charset="0"/>
            </a:endParaRPr>
          </a:p>
          <a:p>
            <a:pPr>
              <a:lnSpc>
                <a:spcPts val="2100"/>
              </a:lnSpc>
              <a:spcAft>
                <a:spcPts val="1088"/>
              </a:spcAft>
            </a:pPr>
            <a:endParaRPr lang="ru-RU" sz="1700" b="1" dirty="0" smtClean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1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11535" y="404225"/>
            <a:ext cx="8720159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Признание ребенка 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нуждающимся</a:t>
            </a:r>
          </a:p>
          <a:p>
            <a:pPr>
              <a:lnSpc>
                <a:spcPts val="3441"/>
              </a:lnSpc>
            </a:pP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в оказании ПМП</a:t>
            </a:r>
            <a:endParaRPr lang="ru-RU" sz="2800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6116" y="1556792"/>
            <a:ext cx="1066847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состав врачебной комиссии рекомендуется включать:</a:t>
            </a:r>
          </a:p>
          <a:p>
            <a:pPr marL="342900" indent="-342900">
              <a:lnSpc>
                <a:spcPts val="2212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руководителя медицинской организации или его заместителя, </a:t>
            </a:r>
            <a:br>
              <a:rPr lang="ru-RU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заведующего структурным подразделением медицинской организации,</a:t>
            </a:r>
          </a:p>
          <a:p>
            <a:pPr marL="342900" indent="-342900">
              <a:lnSpc>
                <a:spcPts val="2212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лечащего врача по профилю заболевания ребенка,</a:t>
            </a:r>
          </a:p>
          <a:p>
            <a:pPr marL="342900" indent="-342900">
              <a:lnSpc>
                <a:spcPts val="2212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врача по ПМП,</a:t>
            </a:r>
          </a:p>
          <a:p>
            <a:pPr marL="342900" indent="-342900">
              <a:lnSpc>
                <a:spcPts val="2212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врача по медицинской реабилитации.</a:t>
            </a:r>
            <a:br>
              <a:rPr lang="ru-RU" sz="1700" dirty="0" smtClean="0">
                <a:latin typeface="Georgia" pitchFamily="18" charset="0"/>
              </a:rPr>
            </a:br>
            <a:endParaRPr lang="ru-RU" sz="1700" dirty="0" smtClean="0"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sz="1700" dirty="0" smtClean="0">
                <a:latin typeface="Georgia" pitchFamily="18" charset="0"/>
              </a:rPr>
              <a:t>При отсутствии в указанной медицинской организации врача по медицинской реабилитации, врача по ПМП </a:t>
            </a:r>
            <a:r>
              <a:rPr lang="ru-RU" sz="1700" b="1" dirty="0" smtClean="0">
                <a:latin typeface="Georgia" pitchFamily="18" charset="0"/>
              </a:rPr>
              <a:t>медицинская организация привлекает </a:t>
            </a:r>
            <a:r>
              <a:rPr lang="ru-RU" sz="1700" dirty="0" smtClean="0">
                <a:latin typeface="Georgia" pitchFamily="18" charset="0"/>
              </a:rPr>
              <a:t>для участия во врачебной комиссии врачей медицинских работников иных медицинских организаций.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>Пункт </a:t>
            </a:r>
            <a:r>
              <a:rPr lang="ru-RU" sz="1700" b="1" dirty="0" smtClean="0">
                <a:solidFill>
                  <a:srgbClr val="006766"/>
                </a:solidFill>
                <a:latin typeface="Georgia" pitchFamily="18" charset="0"/>
              </a:rPr>
              <a:t>15 </a:t>
            </a:r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/>
            </a:r>
            <a:br>
              <a:rPr lang="ru-RU" sz="1700" b="1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>Положения об организации оказания паллиативной медицинской помощи, </a:t>
            </a:r>
            <a:br>
              <a:rPr lang="ru-RU" sz="1700" b="1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>утв. Приказом Министерства здравоохранения РФ </a:t>
            </a:r>
            <a:r>
              <a:rPr lang="ru-RU" sz="1700" b="1" dirty="0" smtClean="0">
                <a:solidFill>
                  <a:srgbClr val="006766"/>
                </a:solidFill>
                <a:latin typeface="Georgia" pitchFamily="18" charset="0"/>
              </a:rPr>
              <a:t>и </a:t>
            </a:r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>Министерства труда и социальной защиты РФ </a:t>
            </a:r>
            <a:r>
              <a:rPr lang="ru-RU" sz="1700" b="1" dirty="0" smtClean="0">
                <a:solidFill>
                  <a:srgbClr val="006766"/>
                </a:solidFill>
                <a:latin typeface="Georgia" pitchFamily="18" charset="0"/>
              </a:rPr>
              <a:t>от </a:t>
            </a:r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>31 мая 2019 г. N 345н/372н </a:t>
            </a:r>
          </a:p>
        </p:txBody>
      </p:sp>
    </p:spTree>
    <p:extLst>
      <p:ext uri="{BB962C8B-B14F-4D97-AF65-F5344CB8AC3E}">
        <p14:creationId xmlns:p14="http://schemas.microsoft.com/office/powerpoint/2010/main" val="427053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CustomShape 1"/>
          <p:cNvSpPr/>
          <p:nvPr/>
        </p:nvSpPr>
        <p:spPr>
          <a:xfrm>
            <a:off x="817090" y="2545934"/>
            <a:ext cx="10717560" cy="19631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2200"/>
              </a:lnSpc>
              <a:spcAft>
                <a:spcPts val="1800"/>
              </a:spcAft>
            </a:pPr>
            <a:r>
              <a:rPr lang="ru-RU" dirty="0" smtClean="0">
                <a:latin typeface="Georgia" pitchFamily="18" charset="0"/>
              </a:rPr>
              <a:t>Понятие «</a:t>
            </a:r>
            <a:r>
              <a:rPr lang="ru-RU" b="1" dirty="0" smtClean="0">
                <a:latin typeface="Georgia" pitchFamily="18" charset="0"/>
              </a:rPr>
              <a:t>паллиативный статус</a:t>
            </a:r>
            <a:r>
              <a:rPr lang="ru-RU" dirty="0" smtClean="0">
                <a:latin typeface="Georgia" pitchFamily="18" charset="0"/>
              </a:rPr>
              <a:t>» не определен законодательством.</a:t>
            </a:r>
          </a:p>
          <a:p>
            <a:pPr>
              <a:lnSpc>
                <a:spcPts val="2200"/>
              </a:lnSpc>
              <a:spcAft>
                <a:spcPts val="1800"/>
              </a:spcAft>
            </a:pPr>
            <a:r>
              <a:rPr lang="ru-RU" sz="1700" dirty="0" smtClean="0">
                <a:latin typeface="Georgia" pitchFamily="18" charset="0"/>
              </a:rPr>
              <a:t>Ребенок, признанный нуждающимся </a:t>
            </a:r>
            <a:r>
              <a:rPr lang="en-US" sz="1700" dirty="0" smtClean="0">
                <a:latin typeface="Georgia" pitchFamily="18" charset="0"/>
              </a:rPr>
              <a:t/>
            </a:r>
            <a:br>
              <a:rPr lang="en-US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в оказании паллиативной помощи, в обиходе считается </a:t>
            </a:r>
            <a:br>
              <a:rPr lang="ru-RU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получившим паллиативный статус.</a:t>
            </a:r>
          </a:p>
          <a:p>
            <a:pPr algn="just">
              <a:lnSpc>
                <a:spcPts val="2200"/>
              </a:lnSpc>
              <a:spcAft>
                <a:spcPts val="1199"/>
              </a:spcAft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5033" y="885825"/>
            <a:ext cx="42691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Паллиативный статус – </a:t>
            </a:r>
            <a:r>
              <a:rPr lang="en-US" sz="2800" dirty="0" smtClean="0">
                <a:solidFill>
                  <a:srgbClr val="006766"/>
                </a:solidFill>
                <a:latin typeface="Georgia" pitchFamily="18" charset="0"/>
              </a:rPr>
              <a:t/>
            </a:r>
            <a:br>
              <a:rPr lang="en-US" sz="2800" dirty="0" smtClean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что это?</a:t>
            </a:r>
          </a:p>
        </p:txBody>
      </p:sp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8239140" y="5500702"/>
            <a:ext cx="3122612" cy="842962"/>
            <a:chOff x="4132554" y="-1458559"/>
            <a:chExt cx="4337096" cy="1169439"/>
          </a:xfrm>
        </p:grpSpPr>
        <p:pic>
          <p:nvPicPr>
            <p:cNvPr id="6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29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61762" y="911907"/>
            <a:ext cx="872015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3000" dirty="0">
                <a:solidFill>
                  <a:srgbClr val="006766"/>
                </a:solidFill>
                <a:latin typeface="Georgia" pitchFamily="18" charset="0"/>
              </a:rPr>
              <a:t>ПМП оказывается: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6788" y="1929704"/>
            <a:ext cx="1066847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6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latin typeface="Georgia" pitchFamily="18" charset="0"/>
              </a:rPr>
              <a:t>в амбулаторных условиях, в том числе на дому,</a:t>
            </a:r>
          </a:p>
          <a:p>
            <a:pPr marL="457200" indent="-456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latin typeface="Georgia" pitchFamily="18" charset="0"/>
              </a:rPr>
              <a:t>в условиях дневного стационара</a:t>
            </a:r>
          </a:p>
          <a:p>
            <a:pPr marL="457200" indent="-4561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latin typeface="Georgia" pitchFamily="18" charset="0"/>
              </a:rPr>
              <a:t>в стационарных условиях </a:t>
            </a:r>
            <a:r>
              <a:rPr lang="en-US" sz="1700" dirty="0">
                <a:latin typeface="Georgia" pitchFamily="18" charset="0"/>
              </a:rPr>
              <a:t/>
            </a:r>
            <a:br>
              <a:rPr lang="en-US" sz="1700" dirty="0">
                <a:latin typeface="Georgia" pitchFamily="18" charset="0"/>
              </a:rPr>
            </a:br>
            <a:endParaRPr lang="ru-RU" sz="1700" dirty="0">
              <a:latin typeface="Georgia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700" dirty="0">
                <a:latin typeface="Georgia" pitchFamily="18" charset="0"/>
              </a:rPr>
              <a:t>медицинскими работниками, </a:t>
            </a:r>
            <a:r>
              <a:rPr lang="en-US" sz="1700" dirty="0">
                <a:latin typeface="Georgia" pitchFamily="18" charset="0"/>
              </a:rPr>
              <a:t/>
            </a:r>
            <a:br>
              <a:rPr lang="en-US" sz="1700" dirty="0">
                <a:latin typeface="Georgia" pitchFamily="18" charset="0"/>
              </a:rPr>
            </a:br>
            <a:r>
              <a:rPr lang="ru-RU" sz="1700" dirty="0">
                <a:latin typeface="Georgia" pitchFamily="18" charset="0"/>
              </a:rPr>
              <a:t>прошедшими обучение по оказанию такой помощи. </a:t>
            </a:r>
            <a:endParaRPr lang="ru-RU" sz="1700" dirty="0" smtClean="0">
              <a:latin typeface="Georgia" pitchFamily="18" charset="0"/>
            </a:endParaRPr>
          </a:p>
          <a:p>
            <a:pPr>
              <a:lnSpc>
                <a:spcPct val="100000"/>
              </a:lnSpc>
            </a:pPr>
            <a:endParaRPr lang="ru-RU" sz="1700" dirty="0">
              <a:latin typeface="Georgia" pitchFamily="18" charset="0"/>
            </a:endParaRP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sz="1700" b="1" dirty="0" smtClean="0">
                <a:solidFill>
                  <a:srgbClr val="006766"/>
                </a:solidFill>
                <a:latin typeface="Georgia" pitchFamily="18" charset="0"/>
              </a:rPr>
              <a:t>Положение </a:t>
            </a:r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>об организации оказания паллиативной медицинской помощи, </a:t>
            </a:r>
            <a:br>
              <a:rPr lang="ru-RU" sz="1700" b="1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>утв. Приказом Министерства здравоохранения РФ </a:t>
            </a:r>
            <a:r>
              <a:rPr lang="ru-RU" sz="1700" b="1" dirty="0" smtClean="0">
                <a:solidFill>
                  <a:srgbClr val="006766"/>
                </a:solidFill>
                <a:latin typeface="Georgia" pitchFamily="18" charset="0"/>
              </a:rPr>
              <a:t>и </a:t>
            </a:r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>Министерства труда и социальной защиты РФ </a:t>
            </a:r>
            <a:r>
              <a:rPr lang="ru-RU" sz="1700" b="1" dirty="0" smtClean="0">
                <a:solidFill>
                  <a:srgbClr val="006766"/>
                </a:solidFill>
                <a:latin typeface="Georgia" pitchFamily="18" charset="0"/>
              </a:rPr>
              <a:t>от </a:t>
            </a:r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>31 мая 2019 г. N </a:t>
            </a:r>
            <a:r>
              <a:rPr lang="ru-RU" sz="1700" b="1" dirty="0" smtClean="0">
                <a:solidFill>
                  <a:srgbClr val="006766"/>
                </a:solidFill>
                <a:latin typeface="Georgia" pitchFamily="18" charset="0"/>
              </a:rPr>
              <a:t>345н/372н. </a:t>
            </a:r>
            <a:endParaRPr lang="ru-RU" sz="1700" b="1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1231451" y="791393"/>
            <a:ext cx="9956294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pPr algn="l" rtl="0">
              <a:lnSpc>
                <a:spcPts val="3687"/>
              </a:lnSpc>
              <a:buClr>
                <a:srgbClr val="17365D"/>
              </a:buClr>
              <a:buSzPts val="2400"/>
            </a:pPr>
            <a:r>
              <a:rPr lang="ru-RU" sz="3073" b="1" dirty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3073" b="1" dirty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8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  <a:t>Где детям оказывается паллиативная помощь?</a:t>
            </a:r>
            <a:br>
              <a:rPr lang="ru-RU" sz="28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</a:br>
            <a:endParaRPr sz="2800" kern="1200" spc="-1" dirty="0">
              <a:solidFill>
                <a:srgbClr val="006766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644873" y="2844503"/>
            <a:ext cx="2952328" cy="1776307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Дома, под наблюдением поликлиники и выездной патронажной службы 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3863752" y="2844503"/>
            <a:ext cx="3456456" cy="2728042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В медицинских организациях: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детском хосписе,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паллиативном отделении,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на паллиативных койках в отделениях другого профиля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7608241" y="2844503"/>
            <a:ext cx="3816352" cy="2456707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>
              <a:lnSpc>
                <a:spcPts val="2212"/>
              </a:lnSpc>
            </a:pPr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В стационарных организациях социального обслуживания:</a:t>
            </a:r>
          </a:p>
          <a:p>
            <a:pPr marL="285750" indent="-285750">
              <a:lnSpc>
                <a:spcPts val="2212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домах-интернатах</a:t>
            </a:r>
          </a:p>
          <a:p>
            <a:pPr marL="285750" indent="-285750">
              <a:lnSpc>
                <a:spcPts val="2212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психоневрологических интернатах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1801745" y="1910516"/>
            <a:ext cx="595622" cy="9339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5294169" y="1900417"/>
            <a:ext cx="595622" cy="9607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9218606" y="1909478"/>
            <a:ext cx="595622" cy="9360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43057" y="1893588"/>
            <a:ext cx="10873208" cy="6829"/>
          </a:xfrm>
          <a:prstGeom prst="line">
            <a:avLst/>
          </a:prstGeom>
          <a:ln w="19050">
            <a:solidFill>
              <a:srgbClr val="ABD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 rot="1599400">
            <a:off x="1454825" y="4954131"/>
            <a:ext cx="1528459" cy="1415316"/>
            <a:chOff x="2377945" y="4269651"/>
            <a:chExt cx="1243642" cy="1151582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847472">
              <a:off x="2469958" y="4669409"/>
              <a:ext cx="659811" cy="84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69604">
              <a:off x="3152066" y="4269651"/>
              <a:ext cx="469521" cy="60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4790">
            <a:off x="10943920" y="939028"/>
            <a:ext cx="516199" cy="6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9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1335398" y="761368"/>
            <a:ext cx="9956294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pPr algn="l" rtl="0">
              <a:lnSpc>
                <a:spcPts val="2600"/>
              </a:lnSpc>
              <a:buClr>
                <a:srgbClr val="17365D"/>
              </a:buClr>
              <a:buSzPts val="2400"/>
            </a:pPr>
            <a:r>
              <a:rPr lang="ru-RU" sz="3073" b="1" dirty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3073" b="1" dirty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8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  <a:t>Паллиативная медицинская помощь на дому </a:t>
            </a:r>
            <a:r>
              <a:rPr lang="ru-RU" sz="22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  <a:t> </a:t>
            </a:r>
            <a:br>
              <a:rPr lang="ru-RU" sz="22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</a:br>
            <a:endParaRPr sz="2200" kern="1200" dirty="0">
              <a:solidFill>
                <a:schemeClr val="tx1"/>
              </a:solidFill>
              <a:latin typeface="Georgia" pitchFamily="18" charset="0"/>
              <a:ea typeface="Calibri"/>
              <a:cs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2131228" y="2742306"/>
            <a:ext cx="2631976" cy="982503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первичная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5553566" y="2707832"/>
            <a:ext cx="3926810" cy="1004918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специализированная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149405" y="1822400"/>
            <a:ext cx="595622" cy="9339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6814640" y="1822400"/>
            <a:ext cx="595622" cy="8922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35398" y="1815571"/>
            <a:ext cx="8577026" cy="6829"/>
          </a:xfrm>
          <a:prstGeom prst="line">
            <a:avLst/>
          </a:prstGeom>
          <a:ln w="19050">
            <a:solidFill>
              <a:srgbClr val="ABD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4790">
            <a:off x="10943920" y="939028"/>
            <a:ext cx="516199" cy="6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Google Shape;162;p21"/>
          <p:cNvSpPr/>
          <p:nvPr/>
        </p:nvSpPr>
        <p:spPr>
          <a:xfrm>
            <a:off x="3149405" y="3727533"/>
            <a:ext cx="595622" cy="8922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62;p21"/>
          <p:cNvSpPr/>
          <p:nvPr/>
        </p:nvSpPr>
        <p:spPr>
          <a:xfrm>
            <a:off x="6814640" y="3706538"/>
            <a:ext cx="595622" cy="8922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58;p21"/>
          <p:cNvSpPr/>
          <p:nvPr/>
        </p:nvSpPr>
        <p:spPr>
          <a:xfrm>
            <a:off x="2131228" y="4619794"/>
            <a:ext cx="2631976" cy="982503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поликлиника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59;p21"/>
          <p:cNvSpPr/>
          <p:nvPr/>
        </p:nvSpPr>
        <p:spPr>
          <a:xfrm>
            <a:off x="5550305" y="4581486"/>
            <a:ext cx="3930071" cy="1439802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Отделение выездной </a:t>
            </a:r>
            <a:r>
              <a:rPr lang="ru-RU" dirty="0">
                <a:latin typeface="Georgia" pitchFamily="18" charset="0"/>
                <a:ea typeface="Calibri"/>
                <a:cs typeface="Calibri"/>
                <a:sym typeface="Calibri"/>
              </a:rPr>
              <a:t>патронажной паллиативной медицинской помощи детям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7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 flipH="1">
            <a:off x="822232" y="1700808"/>
            <a:ext cx="10602360" cy="4722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наблюдать </a:t>
            </a:r>
            <a:r>
              <a:rPr lang="ru-RU" sz="1700" dirty="0">
                <a:latin typeface="Georgia" pitchFamily="18" charset="0"/>
              </a:rPr>
              <a:t>за ребенком в соответствии с рекомендациями врачей-специалистов;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лечить болевой синдром и другие тяжелые проявления заболевания;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назначать лекарственные препараты, включая наркотические и психотропные;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выполнять или назначать мероприятия по уходу;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информировать родителей (или иных законных представителей) о характере и особенностях течения </a:t>
            </a:r>
            <a:r>
              <a:rPr lang="ru-RU" sz="1700" dirty="0" smtClean="0">
                <a:latin typeface="Georgia" pitchFamily="18" charset="0"/>
              </a:rPr>
              <a:t>заболевания </a:t>
            </a:r>
            <a:r>
              <a:rPr lang="ru-RU" sz="1700" dirty="0">
                <a:latin typeface="Georgia" pitchFamily="18" charset="0"/>
              </a:rPr>
              <a:t>с учетом этических и моральных норм, уважительного и гуманного отношения к пациенту, его родственникам и близким;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обучать родителей (или законных представителей) </a:t>
            </a:r>
            <a:r>
              <a:rPr lang="ru-RU" sz="1700" dirty="0" smtClean="0">
                <a:latin typeface="Georgia" pitchFamily="18" charset="0"/>
              </a:rPr>
              <a:t>мероприятиям по уходу;</a:t>
            </a:r>
            <a:endParaRPr lang="ru-RU" sz="1700" dirty="0">
              <a:latin typeface="Georgia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направлять ребенка при наличии показаний в медицинские </a:t>
            </a:r>
            <a:r>
              <a:rPr lang="ru-RU" sz="1700" dirty="0" smtClean="0">
                <a:latin typeface="Georgia" pitchFamily="18" charset="0"/>
              </a:rPr>
              <a:t>организации, </a:t>
            </a:r>
            <a:r>
              <a:rPr lang="ru-RU" sz="1700" dirty="0">
                <a:latin typeface="Georgia" pitchFamily="18" charset="0"/>
              </a:rPr>
              <a:t>оказывающие паллиативную специализированную медицинскую </a:t>
            </a:r>
            <a:r>
              <a:rPr lang="ru-RU" sz="1700" dirty="0" smtClean="0">
                <a:latin typeface="Georgia" pitchFamily="18" charset="0"/>
              </a:rPr>
              <a:t>помощь;</a:t>
            </a:r>
            <a:endParaRPr lang="ru-RU" sz="1700" dirty="0">
              <a:latin typeface="Georgia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организовывать консультации </a:t>
            </a:r>
            <a:r>
              <a:rPr lang="ru-RU" sz="1700" dirty="0" smtClean="0">
                <a:latin typeface="Georgia" pitchFamily="18" charset="0"/>
              </a:rPr>
              <a:t>врачей-специалистов;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организовывать </a:t>
            </a:r>
            <a:r>
              <a:rPr lang="ru-RU" sz="1700" dirty="0">
                <a:latin typeface="Georgia" pitchFamily="18" charset="0"/>
              </a:rPr>
              <a:t>и </a:t>
            </a:r>
            <a:r>
              <a:rPr lang="ru-RU" sz="1700" dirty="0" smtClean="0">
                <a:latin typeface="Georgia" pitchFamily="18" charset="0"/>
              </a:rPr>
              <a:t>проводить консультации или участвовать </a:t>
            </a:r>
            <a:r>
              <a:rPr lang="ru-RU" sz="1700" dirty="0">
                <a:latin typeface="Georgia" pitchFamily="18" charset="0"/>
              </a:rPr>
              <a:t>в </a:t>
            </a:r>
            <a:r>
              <a:rPr lang="ru-RU" sz="1700" dirty="0" smtClean="0">
                <a:latin typeface="Georgia" pitchFamily="18" charset="0"/>
              </a:rPr>
              <a:t>консилиумах </a:t>
            </a:r>
            <a:r>
              <a:rPr lang="ru-RU" sz="1700" dirty="0">
                <a:latin typeface="Georgia" pitchFamily="18" charset="0"/>
              </a:rPr>
              <a:t>врачей с применением телемедицинских технологий по вопросам оказания паллиативной медицинской помощи.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2232" y="476672"/>
            <a:ext cx="7701147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Что должны делать медицинские 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работники</a:t>
            </a: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поликлиники в рамках первичной 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ПМП?</a:t>
            </a:r>
            <a:endParaRPr lang="ru-RU" sz="2800" dirty="0">
              <a:solidFill>
                <a:srgbClr val="006766"/>
              </a:solidFill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54790">
            <a:off x="10859608" y="700584"/>
            <a:ext cx="516199" cy="6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7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 flipH="1">
            <a:off x="822232" y="1700808"/>
            <a:ext cx="10602360" cy="3630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оказывать паллиативную специализированную медицинскую помощь на </a:t>
            </a:r>
            <a:r>
              <a:rPr lang="ru-RU" sz="1700" dirty="0">
                <a:latin typeface="Georgia" pitchFamily="18" charset="0"/>
              </a:rPr>
              <a:t>дому и в стационарных организациях социального </a:t>
            </a:r>
            <a:r>
              <a:rPr lang="ru-RU" sz="1700" dirty="0" smtClean="0">
                <a:latin typeface="Georgia" pitchFamily="18" charset="0"/>
              </a:rPr>
              <a:t>обслуживания;</a:t>
            </a:r>
            <a:endParaRPr lang="ru-RU" sz="1700" dirty="0">
              <a:latin typeface="Georgia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осуществлять наблюдение </a:t>
            </a:r>
            <a:r>
              <a:rPr lang="ru-RU" sz="1700" dirty="0">
                <a:latin typeface="Georgia" pitchFamily="18" charset="0"/>
              </a:rPr>
              <a:t>за состоянием ребенка;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при необходимости направить в стационар (для получения специализированной медицинской помощи);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назначить обезболивающие наркотические и психотропные препараты;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оказывать психологическую помощь детям и их близким;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консультировать родителей и обучать их навыкам ухода за тяжелобольными детьми;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взаимодействовать с организациями социального обслуживания, общественными объединениями и </a:t>
            </a:r>
            <a:r>
              <a:rPr lang="ru-RU" sz="1700" dirty="0" smtClean="0">
                <a:latin typeface="Georgia" pitchFamily="18" charset="0"/>
              </a:rPr>
              <a:t>НКО.</a:t>
            </a:r>
            <a:endParaRPr lang="ru-RU" sz="17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2232" y="606629"/>
            <a:ext cx="64363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Что 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должно </a:t>
            </a: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делать 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отделение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выездной </a:t>
            </a: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патронажной 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ПМП детям</a:t>
            </a: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?</a:t>
            </a:r>
            <a:endParaRPr lang="ru-RU" sz="2800" dirty="0">
              <a:solidFill>
                <a:srgbClr val="006766"/>
              </a:solidFill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54790">
            <a:off x="10859608" y="700584"/>
            <a:ext cx="516199" cy="6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1411726" y="1021943"/>
            <a:ext cx="9956294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pPr algn="l" rtl="0">
              <a:lnSpc>
                <a:spcPts val="3400"/>
              </a:lnSpc>
              <a:buClr>
                <a:srgbClr val="17365D"/>
              </a:buClr>
              <a:buSzPts val="2400"/>
            </a:pPr>
            <a:r>
              <a:rPr lang="ru-RU" sz="3073" b="1" dirty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3073" b="1" dirty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8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  <a:t>Паллиативная специализированная медицинская помощь в стационаре</a:t>
            </a:r>
            <a:r>
              <a:rPr lang="ru-RU" sz="22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2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</a:br>
            <a:endParaRPr sz="2200" kern="1200" dirty="0">
              <a:solidFill>
                <a:schemeClr val="tx1"/>
              </a:solidFill>
              <a:latin typeface="Georgia" pitchFamily="18" charset="0"/>
              <a:ea typeface="Calibri"/>
              <a:cs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2131228" y="3289740"/>
            <a:ext cx="2631976" cy="982503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Хоспис для детей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5623911" y="3289739"/>
            <a:ext cx="3926810" cy="983461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>
                <a:latin typeface="Georgia" pitchFamily="18" charset="0"/>
                <a:ea typeface="Calibri"/>
                <a:cs typeface="Calibri"/>
                <a:sym typeface="Calibri"/>
              </a:rPr>
              <a:t>О</a:t>
            </a:r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тделение </a:t>
            </a:r>
            <a:r>
              <a:rPr lang="ru-RU" dirty="0">
                <a:latin typeface="Georgia" pitchFamily="18" charset="0"/>
                <a:ea typeface="Calibri"/>
                <a:cs typeface="Calibri"/>
                <a:sym typeface="Calibri"/>
              </a:rPr>
              <a:t>(</a:t>
            </a:r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койки) </a:t>
            </a:r>
            <a:r>
              <a:rPr lang="ru-RU" dirty="0">
                <a:latin typeface="Georgia" pitchFamily="18" charset="0"/>
                <a:ea typeface="Calibri"/>
                <a:cs typeface="Calibri"/>
                <a:sym typeface="Calibri"/>
              </a:rPr>
              <a:t>паллиативной медицинской помощи детям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149405" y="2382158"/>
            <a:ext cx="595622" cy="9339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7289505" y="2403020"/>
            <a:ext cx="595622" cy="8922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15480" y="2386497"/>
            <a:ext cx="8577026" cy="6829"/>
          </a:xfrm>
          <a:prstGeom prst="line">
            <a:avLst/>
          </a:prstGeom>
          <a:ln w="19050">
            <a:solidFill>
              <a:srgbClr val="ABD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4790">
            <a:off x="10943920" y="939028"/>
            <a:ext cx="516199" cy="6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 rot="1599400">
            <a:off x="1412107" y="4632754"/>
            <a:ext cx="1528459" cy="1415316"/>
            <a:chOff x="2377945" y="4269651"/>
            <a:chExt cx="1243642" cy="1151582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847472">
              <a:off x="2469958" y="4669409"/>
              <a:ext cx="659811" cy="84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69604">
              <a:off x="3152066" y="4269651"/>
              <a:ext cx="469521" cy="60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993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43" y="404664"/>
            <a:ext cx="5688632" cy="4141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8" y="1772816"/>
            <a:ext cx="5248582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5424" y="5229200"/>
            <a:ext cx="1947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pc="-1" dirty="0">
                <a:solidFill>
                  <a:srgbClr val="006766"/>
                </a:solidFill>
                <a:latin typeface="Georgia" pitchFamily="18" charset="0"/>
              </a:rPr>
              <a:t>Самара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20" y="3375437"/>
            <a:ext cx="471344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26" y="317659"/>
            <a:ext cx="11062549" cy="622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CustomShape 1"/>
          <p:cNvSpPr/>
          <p:nvPr/>
        </p:nvSpPr>
        <p:spPr>
          <a:xfrm>
            <a:off x="5487630" y="2122255"/>
            <a:ext cx="4958690" cy="182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62" tIns="40832" rIns="81662" bIns="40832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Georgia" pitchFamily="18" charset="0"/>
              </a:rPr>
              <a:t>Информационный проект 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Благотворительного фонда помощи хосписам «Вера» о паллиативной помощи</a:t>
            </a:r>
          </a:p>
          <a:p>
            <a:pPr>
              <a:lnSpc>
                <a:spcPct val="100000"/>
              </a:lnSpc>
            </a:pPr>
            <a:endParaRPr lang="ru-RU" sz="1271" dirty="0">
              <a:latin typeface="Georgia" pitchFamily="18" charset="0"/>
            </a:endParaRPr>
          </a:p>
          <a:p>
            <a:r>
              <a:rPr lang="ru-RU" sz="2178" dirty="0">
                <a:solidFill>
                  <a:srgbClr val="006766"/>
                </a:solidFill>
                <a:latin typeface="Georgia" pitchFamily="18" charset="0"/>
              </a:rPr>
              <a:t>www.pro-palliativ.ru</a:t>
            </a:r>
          </a:p>
        </p:txBody>
      </p:sp>
      <p:grpSp>
        <p:nvGrpSpPr>
          <p:cNvPr id="20" name="Группа 40"/>
          <p:cNvGrpSpPr>
            <a:grpSpLocks/>
          </p:cNvGrpSpPr>
          <p:nvPr/>
        </p:nvGrpSpPr>
        <p:grpSpPr bwMode="auto">
          <a:xfrm>
            <a:off x="8040602" y="5308783"/>
            <a:ext cx="2833337" cy="764871"/>
            <a:chOff x="4132554" y="-1458559"/>
            <a:chExt cx="4337096" cy="1169439"/>
          </a:xfrm>
        </p:grpSpPr>
        <p:pic>
          <p:nvPicPr>
            <p:cNvPr id="2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5487631" y="1172768"/>
            <a:ext cx="4499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Портал «Про паллиатив»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" y="317659"/>
            <a:ext cx="3465270" cy="62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3905701" cy="5040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6672"/>
            <a:ext cx="3754054" cy="5040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5147" y="2093429"/>
            <a:ext cx="4797152" cy="4011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2215" y="481396"/>
            <a:ext cx="176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pc="-1" dirty="0" smtClean="0">
                <a:solidFill>
                  <a:srgbClr val="006766"/>
                </a:solidFill>
                <a:latin typeface="Georgia" pitchFamily="18" charset="0"/>
              </a:rPr>
              <a:t>Пермь</a:t>
            </a:r>
            <a:endParaRPr lang="ru-RU" sz="4000" spc="-1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556792"/>
            <a:ext cx="5580190" cy="422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692696"/>
            <a:ext cx="5544616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996952"/>
            <a:ext cx="5328592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400" y="455385"/>
            <a:ext cx="351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pc="-1" dirty="0" smtClean="0">
                <a:solidFill>
                  <a:srgbClr val="006766"/>
                </a:solidFill>
                <a:latin typeface="Georgia" pitchFamily="18" charset="0"/>
              </a:rPr>
              <a:t>Екатеринбург</a:t>
            </a:r>
            <a:endParaRPr lang="ru-RU" sz="4000" spc="-1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 flipH="1">
            <a:off x="772007" y="1658030"/>
            <a:ext cx="10796600" cy="5199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необходимость </a:t>
            </a:r>
            <a:r>
              <a:rPr lang="ru-RU" sz="1700" dirty="0">
                <a:latin typeface="Georgia" pitchFamily="18" charset="0"/>
              </a:rPr>
              <a:t>коррекции </a:t>
            </a:r>
            <a:r>
              <a:rPr lang="ru-RU" sz="1700" dirty="0" smtClean="0">
                <a:latin typeface="Georgia" pitchFamily="18" charset="0"/>
              </a:rPr>
              <a:t>лекарственной терапии </a:t>
            </a:r>
            <a:r>
              <a:rPr lang="ru-RU" sz="1700" dirty="0">
                <a:latin typeface="Georgia" pitchFamily="18" charset="0"/>
              </a:rPr>
              <a:t>болевого синдрома с индивидуальным подбором доз наркотических лекарственных препаратов </a:t>
            </a:r>
            <a:r>
              <a:rPr lang="ru-RU" sz="1700" dirty="0" smtClean="0">
                <a:latin typeface="Georgia" pitchFamily="18" charset="0"/>
              </a:rPr>
              <a:t>и противосудорожной </a:t>
            </a:r>
            <a:r>
              <a:rPr lang="ru-RU" sz="1700" dirty="0">
                <a:latin typeface="Georgia" pitchFamily="18" charset="0"/>
              </a:rPr>
              <a:t>терапии при невозможности достичь эффективного и безопасного </a:t>
            </a:r>
            <a:r>
              <a:rPr lang="ru-RU" sz="1700" dirty="0" smtClean="0">
                <a:latin typeface="Georgia" pitchFamily="18" charset="0"/>
              </a:rPr>
              <a:t>обезболивания и  полного контроля </a:t>
            </a:r>
            <a:r>
              <a:rPr lang="ru-RU" sz="1700" dirty="0">
                <a:latin typeface="Georgia" pitchFamily="18" charset="0"/>
              </a:rPr>
              <a:t>судорожного </a:t>
            </a:r>
            <a:r>
              <a:rPr lang="ru-RU" sz="1700" dirty="0" smtClean="0">
                <a:latin typeface="Georgia" pitchFamily="18" charset="0"/>
              </a:rPr>
              <a:t>синдрома в </a:t>
            </a:r>
            <a:r>
              <a:rPr lang="ru-RU" sz="1700" dirty="0">
                <a:latin typeface="Georgia" pitchFamily="18" charset="0"/>
              </a:rPr>
              <a:t>амбулаторных условиях;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терминальное </a:t>
            </a:r>
            <a:r>
              <a:rPr lang="ru-RU" sz="1700" dirty="0">
                <a:latin typeface="Georgia" pitchFamily="18" charset="0"/>
              </a:rPr>
              <a:t>состояние ребенка при согласии его родителей (законных представителей) на госпитализацию;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трудности </a:t>
            </a:r>
            <a:r>
              <a:rPr lang="ru-RU" sz="1700" dirty="0">
                <a:latin typeface="Georgia" pitchFamily="18" charset="0"/>
              </a:rPr>
              <a:t>в купировании тяжелых симптомов заболевания со стороны жизненно важных органов и систем;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необходимость </a:t>
            </a:r>
            <a:r>
              <a:rPr lang="ru-RU" sz="1700" dirty="0">
                <a:latin typeface="Georgia" pitchFamily="18" charset="0"/>
              </a:rPr>
              <a:t>обучения родителей (законных представителей) ребенка навыкам ухода за ребенком, находящимся на респираторной поддержке при помощи инвазивной и неинвазивной искусственной вентиляции легких;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необходимость </a:t>
            </a:r>
            <a:r>
              <a:rPr lang="ru-RU" sz="1700" dirty="0">
                <a:latin typeface="Georgia" pitchFamily="18" charset="0"/>
              </a:rPr>
              <a:t>в проведении комплекса мер психологического характера в отношении ребенка и членов его семьи, которые не могут быть осуществлены в амбулаторных условиях;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необходимость </a:t>
            </a:r>
            <a:r>
              <a:rPr lang="ru-RU" sz="1700" dirty="0">
                <a:latin typeface="Georgia" pitchFamily="18" charset="0"/>
              </a:rPr>
              <a:t>госпитализации ребенка по социальным показаниям, в том числе без присутствия его родителя или законного представителя.,</a:t>
            </a:r>
            <a:endParaRPr lang="ru-RU" sz="1700" dirty="0">
              <a:latin typeface="Georgia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sz="17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7408" y="548680"/>
            <a:ext cx="102883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Медицинские показания для направления ребенка в хоспис</a:t>
            </a: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или паллиативное отделение:</a:t>
            </a:r>
            <a:endParaRPr lang="ru-RU" sz="2800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61762" y="751216"/>
            <a:ext cx="8720159" cy="9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Информирование о медицинских организациях, оказывающих паллиативную помощь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1762" y="2132856"/>
            <a:ext cx="10668475" cy="336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1088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Сведения о медицинских организациях, оказывающих ПМП, </a:t>
            </a:r>
            <a:r>
              <a:rPr lang="en-US" sz="17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17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доводятся до граждан:</a:t>
            </a:r>
          </a:p>
          <a:p>
            <a:pPr marL="342900" indent="-342900">
              <a:lnSpc>
                <a:spcPts val="2212"/>
              </a:lnSpc>
              <a:spcAft>
                <a:spcPts val="1088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лечащими врачами,</a:t>
            </a:r>
          </a:p>
          <a:p>
            <a:pPr marL="342900" indent="-342900">
              <a:lnSpc>
                <a:spcPts val="2212"/>
              </a:lnSpc>
              <a:spcAft>
                <a:spcPts val="1088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700" dirty="0">
                <a:latin typeface="Georgia" pitchFamily="18" charset="0"/>
              </a:rPr>
              <a:t>путем размещения медицинскими организациями сведений </a:t>
            </a:r>
            <a:br>
              <a:rPr lang="ru-RU" sz="1700" dirty="0">
                <a:latin typeface="Georgia" pitchFamily="18" charset="0"/>
              </a:rPr>
            </a:br>
            <a:r>
              <a:rPr lang="ru-RU" sz="1700" dirty="0">
                <a:latin typeface="Georgia" pitchFamily="18" charset="0"/>
              </a:rPr>
              <a:t>в сети</a:t>
            </a:r>
            <a:r>
              <a:rPr lang="en-US" sz="1700" dirty="0">
                <a:latin typeface="Georgia" pitchFamily="18" charset="0"/>
              </a:rPr>
              <a:t> </a:t>
            </a:r>
            <a:r>
              <a:rPr lang="ru-RU" sz="1700" dirty="0">
                <a:latin typeface="Georgia" pitchFamily="18" charset="0"/>
              </a:rPr>
              <a:t>«Интернет» и на информационных стендах </a:t>
            </a:r>
            <a:br>
              <a:rPr lang="ru-RU" sz="1700" dirty="0">
                <a:latin typeface="Georgia" pitchFamily="18" charset="0"/>
              </a:rPr>
            </a:br>
            <a:r>
              <a:rPr lang="ru-RU" sz="1700" dirty="0">
                <a:latin typeface="Georgia" pitchFamily="18" charset="0"/>
              </a:rPr>
              <a:t>медицинской организации.</a:t>
            </a:r>
          </a:p>
          <a:p>
            <a:pPr>
              <a:lnSpc>
                <a:spcPts val="2212"/>
              </a:lnSpc>
              <a:spcAft>
                <a:spcPts val="1088"/>
              </a:spcAft>
            </a:pPr>
            <a:r>
              <a:rPr lang="ru-RU" sz="1700" dirty="0" smtClean="0">
                <a:solidFill>
                  <a:srgbClr val="006766"/>
                </a:solidFill>
                <a:latin typeface="Georgia" pitchFamily="18" charset="0"/>
              </a:rPr>
              <a:t>Пункт 29 </a:t>
            </a:r>
            <a:r>
              <a:rPr lang="ru-RU" sz="1700" dirty="0">
                <a:solidFill>
                  <a:srgbClr val="006766"/>
                </a:solidFill>
                <a:latin typeface="Georgia" pitchFamily="18" charset="0"/>
              </a:rPr>
              <a:t/>
            </a:r>
            <a:br>
              <a:rPr lang="ru-RU" sz="1700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700" dirty="0">
                <a:solidFill>
                  <a:srgbClr val="006766"/>
                </a:solidFill>
                <a:latin typeface="Georgia" pitchFamily="18" charset="0"/>
              </a:rPr>
              <a:t>Положения об организации оказания паллиативной медицинской помощи, </a:t>
            </a:r>
            <a:br>
              <a:rPr lang="ru-RU" sz="1700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700" dirty="0">
                <a:solidFill>
                  <a:srgbClr val="006766"/>
                </a:solidFill>
                <a:latin typeface="Georgia" pitchFamily="18" charset="0"/>
              </a:rPr>
              <a:t>утв. Приказом Министерства здравоохранения РФ </a:t>
            </a:r>
            <a:r>
              <a:rPr lang="ru-RU" sz="1700" dirty="0" smtClean="0">
                <a:solidFill>
                  <a:srgbClr val="006766"/>
                </a:solidFill>
                <a:latin typeface="Georgia" pitchFamily="18" charset="0"/>
              </a:rPr>
              <a:t>и </a:t>
            </a:r>
            <a:r>
              <a:rPr lang="ru-RU" sz="1700" dirty="0">
                <a:solidFill>
                  <a:srgbClr val="006766"/>
                </a:solidFill>
                <a:latin typeface="Georgia" pitchFamily="18" charset="0"/>
              </a:rPr>
              <a:t>Министерства труда и социальной защиты РФ </a:t>
            </a:r>
            <a:r>
              <a:rPr lang="ru-RU" sz="1700" dirty="0" smtClean="0">
                <a:solidFill>
                  <a:srgbClr val="006766"/>
                </a:solidFill>
                <a:latin typeface="Georgia" pitchFamily="18" charset="0"/>
              </a:rPr>
              <a:t>от </a:t>
            </a:r>
            <a:r>
              <a:rPr lang="ru-RU" sz="1700" dirty="0">
                <a:solidFill>
                  <a:srgbClr val="006766"/>
                </a:solidFill>
                <a:latin typeface="Georgia" pitchFamily="18" charset="0"/>
              </a:rPr>
              <a:t>31 мая 2019 г. N </a:t>
            </a:r>
            <a:r>
              <a:rPr lang="ru-RU" sz="1700" dirty="0" smtClean="0">
                <a:solidFill>
                  <a:srgbClr val="006766"/>
                </a:solidFill>
                <a:latin typeface="Georgia" pitchFamily="18" charset="0"/>
              </a:rPr>
              <a:t>345н/372н. </a:t>
            </a:r>
            <a:endParaRPr lang="ru-RU" sz="1700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59" y="0"/>
            <a:ext cx="121729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Группа 35"/>
          <p:cNvGrpSpPr/>
          <p:nvPr/>
        </p:nvGrpSpPr>
        <p:grpSpPr>
          <a:xfrm>
            <a:off x="1504653" y="878035"/>
            <a:ext cx="8433654" cy="4976156"/>
            <a:chOff x="1291836" y="1352550"/>
            <a:chExt cx="8433654" cy="497615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142445" y="1473475"/>
              <a:ext cx="6973796" cy="3963197"/>
              <a:chOff x="2130560" y="1473475"/>
              <a:chExt cx="7074924" cy="3963197"/>
            </a:xfrm>
            <a:solidFill>
              <a:srgbClr val="71B0B7"/>
            </a:solidFill>
          </p:grpSpPr>
          <p:sp>
            <p:nvSpPr>
              <p:cNvPr id="28" name="Стрелка вниз 27"/>
              <p:cNvSpPr/>
              <p:nvPr/>
            </p:nvSpPr>
            <p:spPr>
              <a:xfrm>
                <a:off x="2130560" y="1473475"/>
                <a:ext cx="288040" cy="1097025"/>
              </a:xfrm>
              <a:prstGeom prst="downArrow">
                <a:avLst/>
              </a:prstGeom>
              <a:solidFill>
                <a:srgbClr val="92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трелка вниз 28"/>
              <p:cNvSpPr/>
              <p:nvPr/>
            </p:nvSpPr>
            <p:spPr>
              <a:xfrm>
                <a:off x="8917444" y="2180653"/>
                <a:ext cx="288040" cy="3256019"/>
              </a:xfrm>
              <a:prstGeom prst="downArrow">
                <a:avLst/>
              </a:prstGeom>
              <a:solidFill>
                <a:srgbClr val="92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3008712" y="3701072"/>
              <a:ext cx="2529977" cy="1630707"/>
            </a:xfrm>
            <a:prstGeom prst="rect">
              <a:avLst/>
            </a:prstGeom>
            <a:solidFill>
              <a:srgbClr val="EEF8F8"/>
            </a:solidFill>
            <a:ln>
              <a:solidFill>
                <a:srgbClr val="B5D6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44000" rtlCol="0" anchor="t"/>
            <a:lstStyle/>
            <a:p>
              <a:pPr algn="ctr"/>
              <a:r>
                <a:rPr lang="ru-RU" sz="1600" dirty="0">
                  <a:solidFill>
                    <a:srgbClr val="17535F"/>
                  </a:solidFill>
                  <a:latin typeface="Georgia" pitchFamily="18" charset="0"/>
                </a:rPr>
                <a:t>В вышестоящий орган- департамент/ министерство здравоохранения региона</a:t>
              </a:r>
              <a:endParaRPr lang="ru-RU" sz="1600" dirty="0">
                <a:solidFill>
                  <a:srgbClr val="17535F"/>
                </a:solidFill>
                <a:latin typeface="Georgia" pitchFamily="18" charset="0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291836" y="2570500"/>
              <a:ext cx="8263756" cy="3758206"/>
              <a:chOff x="1349892" y="1860921"/>
              <a:chExt cx="8263756" cy="4061222"/>
            </a:xfrm>
            <a:solidFill>
              <a:srgbClr val="EEF8F8"/>
            </a:solidFill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1349892" y="1860921"/>
                <a:ext cx="2144846" cy="1139899"/>
              </a:xfrm>
              <a:prstGeom prst="rect">
                <a:avLst/>
              </a:prstGeom>
              <a:grpFill/>
              <a:ln>
                <a:solidFill>
                  <a:srgbClr val="B5D6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180000" rtlCol="0" anchor="t"/>
              <a:lstStyle/>
              <a:p>
                <a:pPr algn="ctr"/>
                <a:r>
                  <a:rPr lang="ru-RU" sz="1600" dirty="0" smtClean="0">
                    <a:solidFill>
                      <a:srgbClr val="17535F"/>
                    </a:solidFill>
                    <a:latin typeface="Georgia" pitchFamily="18" charset="0"/>
                  </a:rPr>
                  <a:t>К главному врачу медицинской организации</a:t>
                </a:r>
                <a:endParaRPr lang="ru-RU" sz="1600" dirty="0">
                  <a:solidFill>
                    <a:srgbClr val="17535F"/>
                  </a:solidFill>
                  <a:latin typeface="Georgia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7729690" y="4958186"/>
                <a:ext cx="1883958" cy="963957"/>
              </a:xfrm>
              <a:prstGeom prst="rect">
                <a:avLst/>
              </a:prstGeom>
              <a:grpFill/>
              <a:ln>
                <a:solidFill>
                  <a:srgbClr val="B5D6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180000" rtlCol="0" anchor="t"/>
              <a:lstStyle/>
              <a:p>
                <a:pPr algn="ctr"/>
                <a:r>
                  <a:rPr lang="ru-RU" sz="1600" dirty="0">
                    <a:solidFill>
                      <a:srgbClr val="17535F"/>
                    </a:solidFill>
                    <a:latin typeface="Georgia" pitchFamily="18" charset="0"/>
                  </a:rPr>
                  <a:t>В </a:t>
                </a:r>
                <a:r>
                  <a:rPr lang="ru-RU" sz="1600" dirty="0" smtClean="0">
                    <a:solidFill>
                      <a:srgbClr val="17535F"/>
                    </a:solidFill>
                    <a:latin typeface="Georgia" pitchFamily="18" charset="0"/>
                  </a:rPr>
                  <a:t>прокуратуру, суд</a:t>
                </a:r>
                <a:endParaRPr lang="ru-RU" sz="1600" dirty="0">
                  <a:solidFill>
                    <a:srgbClr val="17535F"/>
                  </a:solidFill>
                  <a:latin typeface="Georgia" pitchFamily="18" charset="0"/>
                </a:endParaRPr>
              </a:p>
              <a:p>
                <a:endParaRPr lang="ru-RU" sz="1600" dirty="0">
                  <a:solidFill>
                    <a:srgbClr val="17535F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5800059" y="3702615"/>
              <a:ext cx="2384628" cy="1630708"/>
            </a:xfrm>
            <a:prstGeom prst="rect">
              <a:avLst/>
            </a:prstGeom>
            <a:solidFill>
              <a:srgbClr val="EEF8F8"/>
            </a:solidFill>
            <a:ln>
              <a:solidFill>
                <a:srgbClr val="B5D6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144000" rtlCol="0" anchor="t"/>
            <a:lstStyle/>
            <a:p>
              <a:pPr algn="ctr"/>
              <a:r>
                <a:rPr lang="ru-RU" sz="1600" dirty="0">
                  <a:solidFill>
                    <a:srgbClr val="17535F"/>
                  </a:solidFill>
                  <a:latin typeface="Georgia" pitchFamily="18" charset="0"/>
                </a:rPr>
                <a:t>В надзорный орган- Росздравнадзор </a:t>
              </a:r>
            </a:p>
            <a:p>
              <a:pPr algn="ctr"/>
              <a:r>
                <a:rPr lang="ru-RU" sz="1600" dirty="0">
                  <a:solidFill>
                    <a:srgbClr val="17535F"/>
                  </a:solidFill>
                  <a:latin typeface="Georgia" pitchFamily="18" charset="0"/>
                </a:rPr>
                <a:t>(горячая линия Росздравнадзора</a:t>
              </a:r>
            </a:p>
            <a:p>
              <a:pPr algn="ctr"/>
              <a:r>
                <a:rPr lang="ru-RU" sz="1600" dirty="0">
                  <a:solidFill>
                    <a:srgbClr val="17535F"/>
                  </a:solidFill>
                  <a:latin typeface="Georgia" pitchFamily="18" charset="0"/>
                </a:rPr>
                <a:t>8-800-550-99-03)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131738" y="2083066"/>
              <a:ext cx="3002596" cy="1627423"/>
              <a:chOff x="4220942" y="1386628"/>
              <a:chExt cx="3046133" cy="1750363"/>
            </a:xfrm>
            <a:solidFill>
              <a:srgbClr val="71B0B7"/>
            </a:solidFill>
          </p:grpSpPr>
          <p:sp>
            <p:nvSpPr>
              <p:cNvPr id="22" name="Стрелка вниз 21"/>
              <p:cNvSpPr/>
              <p:nvPr/>
            </p:nvSpPr>
            <p:spPr>
              <a:xfrm>
                <a:off x="4220942" y="1386628"/>
                <a:ext cx="288040" cy="1740234"/>
              </a:xfrm>
              <a:prstGeom prst="downArrow">
                <a:avLst/>
              </a:prstGeom>
              <a:solidFill>
                <a:srgbClr val="92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трелка вниз 22"/>
              <p:cNvSpPr/>
              <p:nvPr/>
            </p:nvSpPr>
            <p:spPr>
              <a:xfrm>
                <a:off x="6979035" y="1403930"/>
                <a:ext cx="288040" cy="1733061"/>
              </a:xfrm>
              <a:prstGeom prst="downArrow">
                <a:avLst/>
              </a:prstGeom>
              <a:solidFill>
                <a:srgbClr val="92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1838824" y="1352550"/>
              <a:ext cx="5832810" cy="8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180000" rtlCol="0" anchor="t"/>
            <a:lstStyle/>
            <a:p>
              <a:endParaRPr lang="ru-RU" sz="1400" dirty="0">
                <a:solidFill>
                  <a:srgbClr val="207282"/>
                </a:solidFill>
                <a:latin typeface="Georgia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1291836" y="2168524"/>
              <a:ext cx="8433654" cy="8597"/>
            </a:xfrm>
            <a:prstGeom prst="line">
              <a:avLst/>
            </a:prstGeom>
            <a:ln w="28575">
              <a:solidFill>
                <a:srgbClr val="71B0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475563" y="685974"/>
            <a:ext cx="7853495" cy="80704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pPr lvl="0">
              <a:lnSpc>
                <a:spcPts val="3400"/>
              </a:lnSpc>
              <a:spcBef>
                <a:spcPct val="0"/>
              </a:spcBef>
              <a:defRPr/>
            </a:pP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Куда обращаться, если есть проблемы при получении ПМП?</a:t>
            </a:r>
            <a:endParaRPr lang="ru-RU" sz="2800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CustomShape 1"/>
          <p:cNvSpPr/>
          <p:nvPr/>
        </p:nvSpPr>
        <p:spPr>
          <a:xfrm flipH="1">
            <a:off x="1055440" y="2204864"/>
            <a:ext cx="7866056" cy="3476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ru-RU" sz="1700" dirty="0" smtClean="0">
                <a:latin typeface="Georgia" pitchFamily="18" charset="0"/>
              </a:rPr>
              <a:t>Выписка </a:t>
            </a:r>
            <a:r>
              <a:rPr lang="ru-RU" sz="1700" dirty="0">
                <a:latin typeface="Georgia" pitchFamily="18" charset="0"/>
              </a:rPr>
              <a:t>из истории развития ребенка направляется </a:t>
            </a:r>
            <a:r>
              <a:rPr lang="ru-RU" sz="1700" dirty="0" smtClean="0">
                <a:latin typeface="Georgia" pitchFamily="18" charset="0"/>
              </a:rPr>
              <a:t>в: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поликлинику </a:t>
            </a:r>
            <a:r>
              <a:rPr lang="ru-RU" sz="1700" dirty="0">
                <a:latin typeface="Georgia" pitchFamily="18" charset="0"/>
              </a:rPr>
              <a:t>по месту жительства </a:t>
            </a:r>
            <a:r>
              <a:rPr lang="ru-RU" sz="1700" dirty="0" smtClean="0">
                <a:latin typeface="Georgia" pitchFamily="18" charset="0"/>
              </a:rPr>
              <a:t>(</a:t>
            </a:r>
            <a:r>
              <a:rPr lang="ru-RU" sz="1700" dirty="0">
                <a:latin typeface="Georgia" pitchFamily="18" charset="0"/>
              </a:rPr>
              <a:t>фактического пребывания) пациента</a:t>
            </a:r>
            <a:r>
              <a:rPr lang="ru-RU" sz="1700" dirty="0" smtClean="0">
                <a:latin typeface="Georgia" pitchFamily="18" charset="0"/>
              </a:rPr>
              <a:t>,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медицинскую организацию, </a:t>
            </a:r>
            <a:r>
              <a:rPr lang="ru-RU" sz="1700" dirty="0">
                <a:latin typeface="Georgia" pitchFamily="18" charset="0"/>
              </a:rPr>
              <a:t>оказывающую паллиативную специализированную медицинскую помощь </a:t>
            </a:r>
            <a:r>
              <a:rPr lang="en-US" sz="1700" dirty="0" smtClean="0">
                <a:latin typeface="Georgia" pitchFamily="18" charset="0"/>
              </a:rPr>
              <a:t/>
            </a:r>
            <a:br>
              <a:rPr lang="en-US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в </a:t>
            </a:r>
            <a:r>
              <a:rPr lang="ru-RU" sz="1700" dirty="0">
                <a:latin typeface="Georgia" pitchFamily="18" charset="0"/>
              </a:rPr>
              <a:t>амбулаторных условиях </a:t>
            </a:r>
            <a:r>
              <a:rPr lang="ru-RU" sz="1700" dirty="0" smtClean="0">
                <a:latin typeface="Georgia" pitchFamily="18" charset="0"/>
              </a:rPr>
              <a:t>взрослым (при которой действует взрослая выездная патронажная служба),</a:t>
            </a:r>
            <a:endParaRPr lang="ru-RU" sz="1700" dirty="0">
              <a:latin typeface="Georgia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 менее чем за 30 рабочих дней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достижения ребенком </a:t>
            </a:r>
            <a:r>
              <a:rPr lang="en-US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возраста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18 лет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en-US" sz="17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sz="17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1154544"/>
            <a:ext cx="7587333" cy="50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  <a:spcAft>
                <a:spcPts val="1199"/>
              </a:spcAft>
              <a:defRPr/>
            </a:pP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Преемственность детских и взрослых служб</a:t>
            </a:r>
            <a:endParaRPr lang="ru-RU" sz="2800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13877">
            <a:off x="4828616" y="5293533"/>
            <a:ext cx="855975" cy="107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42821" y="3083793"/>
            <a:ext cx="564706" cy="384469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897788" y="2905656"/>
            <a:ext cx="2409952" cy="637551"/>
            <a:chOff x="2971986" y="1099072"/>
            <a:chExt cx="3014527" cy="652360"/>
          </a:xfrm>
        </p:grpSpPr>
        <p:pic>
          <p:nvPicPr>
            <p:cNvPr id="17" name="Рисунок 16" descr="str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700000">
              <a:off x="5482845" y="1246124"/>
              <a:ext cx="650719" cy="356616"/>
            </a:xfrm>
            <a:prstGeom prst="rect">
              <a:avLst/>
            </a:prstGeom>
          </p:spPr>
        </p:pic>
        <p:pic>
          <p:nvPicPr>
            <p:cNvPr id="19" name="Рисунок 18" descr="str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8077584">
              <a:off x="2824934" y="1247765"/>
              <a:ext cx="650719" cy="356616"/>
            </a:xfrm>
            <a:prstGeom prst="rect">
              <a:avLst/>
            </a:prstGeom>
          </p:spPr>
        </p:pic>
      </p:grp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1456">
            <a:off x="8486680" y="1329276"/>
            <a:ext cx="669625" cy="85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1706" y="1698235"/>
            <a:ext cx="714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766"/>
                </a:solidFill>
                <a:latin typeface="Georgia" pitchFamily="18" charset="0"/>
              </a:rPr>
              <a:t>1. Определиться с дееспособностью.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5741994" y="2366981"/>
            <a:ext cx="5133094" cy="647861"/>
          </a:xfrm>
          <a:prstGeom prst="rect">
            <a:avLst/>
          </a:prstGeom>
          <a:solidFill>
            <a:srgbClr val="59A7BF"/>
          </a:solidFill>
          <a:ln w="952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62" tIns="40832" rIns="81662" bIns="40832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81" b="1" spc="-1" dirty="0">
                <a:solidFill>
                  <a:schemeClr val="bg1"/>
                </a:solidFill>
                <a:latin typeface="Georgia" pitchFamily="18" charset="0"/>
                <a:ea typeface="DejaVu Sans"/>
              </a:rPr>
              <a:t>Дееспособен</a:t>
            </a:r>
          </a:p>
        </p:txBody>
      </p:sp>
      <p:sp>
        <p:nvSpPr>
          <p:cNvPr id="20" name="CustomShape 2"/>
          <p:cNvSpPr/>
          <p:nvPr/>
        </p:nvSpPr>
        <p:spPr>
          <a:xfrm>
            <a:off x="1228411" y="2366981"/>
            <a:ext cx="3815031" cy="647862"/>
          </a:xfrm>
          <a:prstGeom prst="rect">
            <a:avLst/>
          </a:prstGeom>
          <a:solidFill>
            <a:srgbClr val="59A7BF"/>
          </a:solidFill>
          <a:ln w="952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62" tIns="40832" rIns="81662" bIns="40832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81" b="1" spc="-1" dirty="0">
                <a:solidFill>
                  <a:schemeClr val="bg1"/>
                </a:solidFill>
                <a:latin typeface="Georgia" pitchFamily="18" charset="0"/>
                <a:ea typeface="DejaVu Sans"/>
              </a:rPr>
              <a:t>Недееспособен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06622" y="557662"/>
            <a:ext cx="10620653" cy="9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  <a:spcAft>
                <a:spcPts val="1199"/>
              </a:spcAft>
              <a:defRPr/>
            </a:pP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Ребенку с инвалидностью скоро исполнится 18 лет. Как правильно подготовиться?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1141629" y="6526556"/>
            <a:ext cx="9998964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14310" y="3517502"/>
            <a:ext cx="4708149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187" indent="-351187">
              <a:lnSpc>
                <a:spcPts val="2212"/>
              </a:lnSpc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начать процесс 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признания 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недееспособным 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(за 6 месяцев 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 18-летия)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4991" y="3520046"/>
            <a:ext cx="27488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12"/>
              </a:lnSpc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может сам представлять свои интересы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8542" y="3520046"/>
            <a:ext cx="3186057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187" indent="-351187">
              <a:lnSpc>
                <a:spcPts val="2212"/>
              </a:lnSpc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 может сам представлять 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свои интересы 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 состоянию здоровья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3260" y="5580178"/>
            <a:ext cx="274883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187" indent="-351187">
              <a:lnSpc>
                <a:spcPts val="2212"/>
              </a:lnSpc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оформление доверенности</a:t>
            </a:r>
          </a:p>
        </p:txBody>
      </p:sp>
      <p:pic>
        <p:nvPicPr>
          <p:cNvPr id="24" name="Рисунок 23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304398" y="5088191"/>
            <a:ext cx="516792" cy="3844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54389" y="5580178"/>
            <a:ext cx="274883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187" indent="-351187">
              <a:lnSpc>
                <a:spcPts val="2212"/>
              </a:lnSpc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установление опеки</a:t>
            </a:r>
          </a:p>
        </p:txBody>
      </p:sp>
      <p:pic>
        <p:nvPicPr>
          <p:cNvPr id="27" name="Рисунок 26" descr="st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66794" y="5094412"/>
            <a:ext cx="516790" cy="384469"/>
          </a:xfrm>
          <a:prstGeom prst="rect">
            <a:avLst/>
          </a:prstGeom>
        </p:spPr>
      </p:pic>
      <p:grpSp>
        <p:nvGrpSpPr>
          <p:cNvPr id="29" name="Группа 16"/>
          <p:cNvGrpSpPr/>
          <p:nvPr/>
        </p:nvGrpSpPr>
        <p:grpSpPr>
          <a:xfrm>
            <a:off x="1119443" y="1520819"/>
            <a:ext cx="9998964" cy="15062"/>
            <a:chOff x="540122" y="1764556"/>
            <a:chExt cx="8135731" cy="13444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40122" y="1764556"/>
              <a:ext cx="813573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40122" y="1778000"/>
              <a:ext cx="158417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1846192" y="5116753"/>
            <a:ext cx="2391274" cy="0"/>
          </a:xfrm>
          <a:prstGeom prst="line">
            <a:avLst/>
          </a:prstGeom>
          <a:ln w="19050" cmpd="thickThin">
            <a:solidFill>
              <a:schemeClr val="bg1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787255" y="5110531"/>
            <a:ext cx="1910829" cy="0"/>
          </a:xfrm>
          <a:prstGeom prst="line">
            <a:avLst/>
          </a:prstGeom>
          <a:ln w="19050" cmpd="thickThin">
            <a:solidFill>
              <a:schemeClr val="bg1">
                <a:lumMod val="7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87" y="5022029"/>
            <a:ext cx="532909" cy="6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23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1424" y="476672"/>
            <a:ext cx="10664369" cy="679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12"/>
              </a:spcAft>
            </a:pPr>
            <a:r>
              <a:rPr lang="ru-RU" sz="2400" dirty="0">
                <a:solidFill>
                  <a:srgbClr val="006766"/>
                </a:solidFill>
                <a:latin typeface="Georgia" pitchFamily="18" charset="0"/>
              </a:rPr>
              <a:t>2. Оформление инвалидности</a:t>
            </a:r>
            <a:r>
              <a:rPr lang="en-US" sz="2400" dirty="0">
                <a:solidFill>
                  <a:srgbClr val="006766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6766"/>
                </a:solidFill>
                <a:latin typeface="Georgia" pitchFamily="18" charset="0"/>
              </a:rPr>
              <a:t>–</a:t>
            </a:r>
          </a:p>
          <a:p>
            <a:pPr marL="342900" indent="-342900">
              <a:spcAft>
                <a:spcPts val="2212"/>
              </a:spcAft>
              <a:buFont typeface="Wingdings" panose="05000000000000000000" pitchFamily="2" charset="2"/>
              <a:buChar char="Ø"/>
            </a:pPr>
            <a:r>
              <a:rPr lang="ru-RU" sz="1966" dirty="0" smtClean="0">
                <a:latin typeface="Georgia" pitchFamily="18" charset="0"/>
              </a:rPr>
              <a:t>инициировать </a:t>
            </a:r>
            <a:r>
              <a:rPr lang="ru-RU" sz="1966" dirty="0">
                <a:latin typeface="Georgia" pitchFamily="18" charset="0"/>
              </a:rPr>
              <a:t>оформление направления в бюро МСЭ </a:t>
            </a:r>
            <a:r>
              <a:rPr lang="en-US" sz="1966" dirty="0">
                <a:latin typeface="Georgia" pitchFamily="18" charset="0"/>
              </a:rPr>
              <a:t/>
            </a:r>
            <a:br>
              <a:rPr lang="en-US" sz="1966" dirty="0">
                <a:latin typeface="Georgia" pitchFamily="18" charset="0"/>
              </a:rPr>
            </a:br>
            <a:r>
              <a:rPr lang="ru-RU" sz="1966" dirty="0">
                <a:latin typeface="Georgia" pitchFamily="18" charset="0"/>
              </a:rPr>
              <a:t>(не позднее, чем за 2 месяца до 18-летия).</a:t>
            </a:r>
          </a:p>
          <a:p>
            <a:endParaRPr lang="ru-RU" sz="2458" b="1" dirty="0">
              <a:solidFill>
                <a:srgbClr val="286E84"/>
              </a:solidFill>
              <a:latin typeface="Georgia" pitchFamily="18" charset="0"/>
            </a:endParaRPr>
          </a:p>
          <a:p>
            <a:pPr>
              <a:spcAft>
                <a:spcPts val="2212"/>
              </a:spcAft>
            </a:pPr>
            <a:r>
              <a:rPr lang="ru-RU" sz="2400" dirty="0">
                <a:solidFill>
                  <a:srgbClr val="006766"/>
                </a:solidFill>
                <a:latin typeface="Georgia" pitchFamily="18" charset="0"/>
              </a:rPr>
              <a:t>3. Переход под наблюдение взрослой поликлиники</a:t>
            </a:r>
            <a:r>
              <a:rPr lang="en-US" sz="2400" dirty="0">
                <a:solidFill>
                  <a:srgbClr val="006766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6766"/>
                </a:solidFill>
                <a:latin typeface="Georgia" pitchFamily="18" charset="0"/>
              </a:rPr>
              <a:t>–</a:t>
            </a:r>
          </a:p>
          <a:p>
            <a:pPr marL="342900" indent="-342900">
              <a:spcAft>
                <a:spcPts val="2212"/>
              </a:spcAft>
              <a:buFont typeface="Wingdings" panose="05000000000000000000" pitchFamily="2" charset="2"/>
              <a:buChar char="Ø"/>
            </a:pPr>
            <a:r>
              <a:rPr lang="ru-RU" sz="1966" dirty="0" smtClean="0">
                <a:latin typeface="Georgia" pitchFamily="18" charset="0"/>
              </a:rPr>
              <a:t>инициировать </a:t>
            </a:r>
            <a:r>
              <a:rPr lang="ru-RU" sz="1966" dirty="0">
                <a:latin typeface="Georgia" pitchFamily="18" charset="0"/>
              </a:rPr>
              <a:t>подготовку медицинской документации </a:t>
            </a:r>
            <a:r>
              <a:rPr lang="en-US" sz="1966" dirty="0">
                <a:latin typeface="Georgia" pitchFamily="18" charset="0"/>
              </a:rPr>
              <a:t/>
            </a:r>
            <a:br>
              <a:rPr lang="en-US" sz="1966" dirty="0">
                <a:latin typeface="Georgia" pitchFamily="18" charset="0"/>
              </a:rPr>
            </a:br>
            <a:r>
              <a:rPr lang="ru-RU" sz="1966" dirty="0">
                <a:latin typeface="Georgia" pitchFamily="18" charset="0"/>
              </a:rPr>
              <a:t>детской поликлиникой во взрослую </a:t>
            </a:r>
            <a:r>
              <a:rPr lang="en-US" sz="1966" dirty="0">
                <a:latin typeface="Georgia" pitchFamily="18" charset="0"/>
              </a:rPr>
              <a:t/>
            </a:r>
            <a:br>
              <a:rPr lang="en-US" sz="1966" dirty="0">
                <a:latin typeface="Georgia" pitchFamily="18" charset="0"/>
              </a:rPr>
            </a:br>
            <a:r>
              <a:rPr lang="ru-RU" sz="1966" dirty="0">
                <a:latin typeface="Georgia" pitchFamily="18" charset="0"/>
              </a:rPr>
              <a:t>(не позднее, чем за 2 месяца до 18-летия</a:t>
            </a:r>
            <a:r>
              <a:rPr lang="ru-RU" sz="1966" dirty="0" smtClean="0">
                <a:latin typeface="Georgia" pitchFamily="18" charset="0"/>
              </a:rPr>
              <a:t>).</a:t>
            </a:r>
            <a:endParaRPr lang="en-US" sz="1966" dirty="0" smtClean="0">
              <a:latin typeface="Georgia" pitchFamily="18" charset="0"/>
            </a:endParaRPr>
          </a:p>
          <a:p>
            <a:pPr marL="913086" lvl="1" indent="-351187">
              <a:lnSpc>
                <a:spcPts val="2212"/>
              </a:lnSpc>
              <a:spcAft>
                <a:spcPts val="737"/>
              </a:spcAft>
              <a:buFont typeface="Wingdings" panose="05000000000000000000" pitchFamily="2" charset="2"/>
              <a:buChar char="§"/>
            </a:pPr>
            <a:endParaRPr lang="en-US" sz="1966" dirty="0">
              <a:latin typeface="Georgia" pitchFamily="18" charset="0"/>
            </a:endParaRPr>
          </a:p>
          <a:p>
            <a:pPr>
              <a:spcAft>
                <a:spcPts val="2212"/>
              </a:spcAft>
            </a:pPr>
            <a:r>
              <a:rPr lang="ru-RU" sz="2400" dirty="0">
                <a:solidFill>
                  <a:srgbClr val="006766"/>
                </a:solidFill>
                <a:latin typeface="Georgia" pitchFamily="18" charset="0"/>
              </a:rPr>
              <a:t>4. Если ребенок нуждается </a:t>
            </a:r>
            <a:r>
              <a:rPr lang="en-US" sz="2400" dirty="0">
                <a:solidFill>
                  <a:srgbClr val="006766"/>
                </a:solidFill>
                <a:latin typeface="Georgia" pitchFamily="18" charset="0"/>
              </a:rPr>
              <a:t/>
            </a:r>
            <a:br>
              <a:rPr lang="en-US" sz="2400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2400" dirty="0">
                <a:solidFill>
                  <a:srgbClr val="006766"/>
                </a:solidFill>
                <a:latin typeface="Georgia" pitchFamily="18" charset="0"/>
              </a:rPr>
              <a:t>в паллиативной медицинской помощи</a:t>
            </a:r>
            <a:r>
              <a:rPr lang="en-US" sz="2400" dirty="0">
                <a:solidFill>
                  <a:srgbClr val="006766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6766"/>
                </a:solidFill>
                <a:latin typeface="Georgia" pitchFamily="18" charset="0"/>
              </a:rPr>
              <a:t>–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66" dirty="0">
                <a:latin typeface="Georgia" pitchFamily="18" charset="0"/>
              </a:rPr>
              <a:t>инициировать оформление детской поликлиникой выписки для передачи </a:t>
            </a:r>
            <a:r>
              <a:rPr lang="en-US" sz="1966" dirty="0">
                <a:latin typeface="Georgia" pitchFamily="18" charset="0"/>
              </a:rPr>
              <a:t/>
            </a:r>
            <a:br>
              <a:rPr lang="en-US" sz="1966" dirty="0">
                <a:latin typeface="Georgia" pitchFamily="18" charset="0"/>
              </a:rPr>
            </a:br>
            <a:r>
              <a:rPr lang="ru-RU" sz="1966" dirty="0">
                <a:latin typeface="Georgia" pitchFamily="18" charset="0"/>
              </a:rPr>
              <a:t>ее во взрослую паллиативную службу (не позднее, чем за 2 месяца до 18-летия</a:t>
            </a:r>
            <a:r>
              <a:rPr lang="ru-RU" sz="1966" dirty="0" smtClean="0">
                <a:latin typeface="Georgia" pitchFamily="18" charset="0"/>
              </a:rPr>
              <a:t>)</a:t>
            </a:r>
          </a:p>
          <a:p>
            <a:pPr marL="342900" indent="-342900">
              <a:spcAft>
                <a:spcPts val="2212"/>
              </a:spcAft>
              <a:buFont typeface="Wingdings" panose="05000000000000000000" pitchFamily="2" charset="2"/>
              <a:buChar char="Ø"/>
            </a:pPr>
            <a:r>
              <a:rPr lang="ru-RU" sz="1966" dirty="0">
                <a:latin typeface="Georgia" pitchFamily="18" charset="0"/>
              </a:rPr>
              <a:t>р</a:t>
            </a:r>
            <a:r>
              <a:rPr lang="ru-RU" sz="1966" dirty="0" smtClean="0">
                <a:latin typeface="Georgia" pitchFamily="18" charset="0"/>
              </a:rPr>
              <a:t>ешить вопрос с обеспечением медицинскими изделиями.</a:t>
            </a:r>
            <a:endParaRPr lang="ru-RU" sz="1966" dirty="0">
              <a:latin typeface="Georgia" pitchFamily="18" charset="0"/>
            </a:endParaRPr>
          </a:p>
          <a:p>
            <a:pPr marL="561899" lvl="1">
              <a:lnSpc>
                <a:spcPts val="2212"/>
              </a:lnSpc>
              <a:spcAft>
                <a:spcPts val="737"/>
              </a:spcAft>
            </a:pPr>
            <a:endParaRPr lang="en-US" sz="1966" dirty="0">
              <a:latin typeface="Georgia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 rot="19527205">
            <a:off x="9813185" y="2708378"/>
            <a:ext cx="1439102" cy="1367304"/>
            <a:chOff x="7434196" y="3821613"/>
            <a:chExt cx="737813" cy="70100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794901">
              <a:off x="7434196" y="4006224"/>
              <a:ext cx="404500" cy="5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970369">
              <a:off x="7843495" y="3758316"/>
              <a:ext cx="265218" cy="391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42368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" name="CustomShape 1"/>
          <p:cNvSpPr/>
          <p:nvPr/>
        </p:nvSpPr>
        <p:spPr>
          <a:xfrm>
            <a:off x="815162" y="2708920"/>
            <a:ext cx="9745334" cy="8910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200" strike="noStrike" spc="-1" dirty="0">
                <a:solidFill>
                  <a:srgbClr val="006766"/>
                </a:solidFill>
                <a:latin typeface="Georgia" pitchFamily="18" charset="0"/>
                <a:ea typeface="DejaVu Sans"/>
              </a:rPr>
              <a:t>Спасибо </a:t>
            </a:r>
            <a:r>
              <a:rPr lang="ru-RU" sz="5200" strike="noStrike" spc="-1" dirty="0" smtClean="0">
                <a:solidFill>
                  <a:srgbClr val="006766"/>
                </a:solidFill>
                <a:latin typeface="Georgia" pitchFamily="18" charset="0"/>
                <a:ea typeface="DejaVu Sans"/>
              </a:rPr>
              <a:t>за </a:t>
            </a:r>
            <a:r>
              <a:rPr lang="ru-RU" sz="5200" strike="noStrike" spc="-1" dirty="0">
                <a:solidFill>
                  <a:srgbClr val="006766"/>
                </a:solidFill>
                <a:latin typeface="Georgia" pitchFamily="18" charset="0"/>
                <a:ea typeface="DejaVu Sans"/>
              </a:rPr>
              <a:t>внимание!</a:t>
            </a:r>
            <a:endParaRPr lang="ru-RU" sz="5200" strike="noStrike" spc="-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835536" y="980728"/>
            <a:ext cx="10445040" cy="10001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sz="1700" b="1" dirty="0">
                <a:solidFill>
                  <a:srgbClr val="006766"/>
                </a:solidFill>
                <a:latin typeface="Georgia" pitchFamily="18" charset="0"/>
              </a:rPr>
              <a:t>Портал «Про паллиатив</a:t>
            </a:r>
            <a:r>
              <a:rPr lang="ru-RU" sz="1700" b="1" dirty="0" smtClean="0">
                <a:solidFill>
                  <a:srgbClr val="006766"/>
                </a:solidFill>
                <a:latin typeface="Georgia" pitchFamily="18" charset="0"/>
              </a:rPr>
              <a:t>» </a:t>
            </a:r>
            <a:r>
              <a:rPr lang="en-US" sz="1700" b="1" dirty="0" smtClean="0">
                <a:solidFill>
                  <a:srgbClr val="006766"/>
                </a:solidFill>
                <a:latin typeface="Georgia" pitchFamily="18" charset="0"/>
              </a:rPr>
              <a:t>| </a:t>
            </a:r>
            <a:r>
              <a:rPr lang="ru-RU" sz="1700" b="1" dirty="0" err="1" smtClean="0">
                <a:solidFill>
                  <a:srgbClr val="006766"/>
                </a:solidFill>
                <a:latin typeface="Georgia" pitchFamily="18" charset="0"/>
              </a:rPr>
              <a:t>www.pro-palliativ.ru</a:t>
            </a:r>
            <a:endParaRPr lang="ru-RU" sz="1700" b="1" dirty="0" smtClean="0">
              <a:solidFill>
                <a:srgbClr val="006766"/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  <a:tabLst>
                <a:tab pos="3673475" algn="l"/>
              </a:tabLst>
            </a:pPr>
            <a:r>
              <a:rPr lang="ru-RU" sz="1700" dirty="0" smtClean="0">
                <a:latin typeface="Georgia" pitchFamily="18" charset="0"/>
              </a:rPr>
              <a:t>информационный </a:t>
            </a:r>
            <a:r>
              <a:rPr lang="ru-RU" sz="1700" dirty="0">
                <a:latin typeface="Georgia" pitchFamily="18" charset="0"/>
              </a:rPr>
              <a:t>проект благотворительного фонда помощи хосписам «</a:t>
            </a:r>
            <a:r>
              <a:rPr lang="ru-RU" sz="1700" dirty="0" smtClean="0">
                <a:latin typeface="Georgia" pitchFamily="18" charset="0"/>
              </a:rPr>
              <a:t>Вера»</a:t>
            </a:r>
            <a:br>
              <a:rPr lang="ru-RU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о </a:t>
            </a:r>
            <a:r>
              <a:rPr lang="ru-RU" sz="1700" dirty="0">
                <a:latin typeface="Georgia" pitchFamily="18" charset="0"/>
              </a:rPr>
              <a:t>паллиативной </a:t>
            </a:r>
            <a:r>
              <a:rPr lang="ru-RU" sz="1700" dirty="0" smtClean="0">
                <a:latin typeface="Georgia" pitchFamily="18" charset="0"/>
              </a:rPr>
              <a:t>помощи</a:t>
            </a:r>
          </a:p>
        </p:txBody>
      </p:sp>
      <p:sp>
        <p:nvSpPr>
          <p:cNvPr id="7" name="CustomShape 2"/>
          <p:cNvSpPr/>
          <p:nvPr/>
        </p:nvSpPr>
        <p:spPr>
          <a:xfrm>
            <a:off x="841312" y="5301208"/>
            <a:ext cx="10583280" cy="10001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700" strike="noStrike" spc="-1" dirty="0" smtClean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  <a:t>П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  <a:t>роект </a:t>
            </a:r>
            <a:r>
              <a:rPr lang="ru-RU" sz="1600" b="0" strike="noStrike" spc="-1" dirty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  <a:t>«Помощь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  <a:t>детям»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  <a:t/>
            </a:r>
            <a:br>
              <a:rPr lang="en-US" sz="1600" b="0" strike="noStrike" spc="-1" dirty="0" smtClean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</a:br>
            <a:r>
              <a:rPr lang="ru-RU" sz="1600" b="0" strike="noStrike" spc="-1" dirty="0" smtClean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  <a:t>Благотворительного </a:t>
            </a:r>
            <a:r>
              <a:rPr lang="ru-RU" sz="1600" b="0" strike="noStrike" spc="-1" dirty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  <a:t>фонда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  <a:t>помощи </a:t>
            </a:r>
            <a:r>
              <a:rPr lang="ru-RU" sz="1600" b="0" strike="noStrike" spc="-1" dirty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  <a:t>хосписам «Вера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Georgia" pitchFamily="18" charset="0"/>
                <a:ea typeface="DejaVu Sans"/>
                <a:cs typeface="Segoe UI" pitchFamily="34" charset="0"/>
              </a:rPr>
              <a:t>»</a:t>
            </a:r>
          </a:p>
          <a:p>
            <a:r>
              <a:rPr lang="en-US" sz="1700" b="1" spc="-1" dirty="0" smtClean="0">
                <a:solidFill>
                  <a:srgbClr val="006766"/>
                </a:solidFill>
                <a:latin typeface="Georgia" pitchFamily="18" charset="0"/>
                <a:cs typeface="Segoe UI" pitchFamily="34" charset="0"/>
              </a:rPr>
              <a:t>deti@fondvera.ru</a:t>
            </a:r>
            <a:endParaRPr lang="ru-RU" sz="1700" b="1" spc="-1" dirty="0" smtClean="0">
              <a:solidFill>
                <a:srgbClr val="006766"/>
              </a:solidFill>
              <a:latin typeface="Georgia" pitchFamily="18" charset="0"/>
              <a:ea typeface="DejaVu Sans"/>
              <a:cs typeface="Segoe UI" pitchFamily="34" charset="0"/>
            </a:endParaRPr>
          </a:p>
        </p:txBody>
      </p:sp>
      <p:grpSp>
        <p:nvGrpSpPr>
          <p:cNvPr id="18" name="Группа 40"/>
          <p:cNvGrpSpPr>
            <a:grpSpLocks/>
          </p:cNvGrpSpPr>
          <p:nvPr/>
        </p:nvGrpSpPr>
        <p:grpSpPr bwMode="auto">
          <a:xfrm>
            <a:off x="8391540" y="5653102"/>
            <a:ext cx="3122612" cy="842962"/>
            <a:chOff x="4132554" y="-1458559"/>
            <a:chExt cx="4337096" cy="1169439"/>
          </a:xfrm>
        </p:grpSpPr>
        <p:pic>
          <p:nvPicPr>
            <p:cNvPr id="19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443" y="-1458559"/>
              <a:ext cx="1666207" cy="116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554" y="-1150714"/>
              <a:ext cx="2436604" cy="6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94901">
            <a:off x="7359909" y="1011015"/>
            <a:ext cx="451084" cy="57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0369">
            <a:off x="7816345" y="734558"/>
            <a:ext cx="295762" cy="43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91331" y="1126572"/>
            <a:ext cx="8351274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22"/>
              </a:lnSpc>
            </a:pPr>
            <a:r>
              <a:rPr lang="ru-RU" sz="2800" dirty="0">
                <a:solidFill>
                  <a:srgbClr val="286E84"/>
                </a:solidFill>
                <a:latin typeface="Georgia" pitchFamily="18" charset="0"/>
              </a:rPr>
              <a:t>Рассмотрим вопросы: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00595" y="1983550"/>
            <a:ext cx="89106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387" indent="-382387">
              <a:lnSpc>
                <a:spcPts val="2007"/>
              </a:lnSpc>
              <a:spcAft>
                <a:spcPts val="987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Что может получить ребенок и его семья в рамках оказания паллиативной помощи?</a:t>
            </a:r>
          </a:p>
          <a:p>
            <a:pPr marL="382387" indent="-382387">
              <a:lnSpc>
                <a:spcPts val="2007"/>
              </a:lnSpc>
              <a:spcAft>
                <a:spcPts val="987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Как ребенок признается нуждающимся в данном виде медицинской помощи?</a:t>
            </a:r>
          </a:p>
          <a:p>
            <a:pPr marL="382387" indent="-382387">
              <a:lnSpc>
                <a:spcPts val="2007"/>
              </a:lnSpc>
              <a:spcAft>
                <a:spcPts val="987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Что такое </a:t>
            </a:r>
            <a:r>
              <a:rPr lang="ru-RU" dirty="0" smtClean="0">
                <a:latin typeface="Georgia" pitchFamily="18" charset="0"/>
              </a:rPr>
              <a:t>«паллиативный статус»?</a:t>
            </a:r>
            <a:endParaRPr lang="ru-RU" dirty="0">
              <a:latin typeface="Georgia" pitchFamily="18" charset="0"/>
            </a:endParaRPr>
          </a:p>
          <a:p>
            <a:pPr marL="382387" indent="-382387">
              <a:lnSpc>
                <a:spcPts val="2007"/>
              </a:lnSpc>
              <a:spcAft>
                <a:spcPts val="987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Где оказывают паллиативную медицинскую помощь детям</a:t>
            </a:r>
            <a:r>
              <a:rPr lang="ru-RU" dirty="0" smtClean="0">
                <a:latin typeface="Georgia" pitchFamily="18" charset="0"/>
              </a:rPr>
              <a:t>?</a:t>
            </a:r>
          </a:p>
          <a:p>
            <a:pPr marL="382387" indent="-382387">
              <a:lnSpc>
                <a:spcPts val="2007"/>
              </a:lnSpc>
              <a:spcAft>
                <a:spcPts val="987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Что делает </a:t>
            </a:r>
            <a:r>
              <a:rPr lang="ru-RU" dirty="0" smtClean="0">
                <a:latin typeface="Georgia" pitchFamily="18" charset="0"/>
              </a:rPr>
              <a:t>поликлиника?</a:t>
            </a:r>
            <a:endParaRPr lang="ru-RU" dirty="0">
              <a:latin typeface="Georgia" pitchFamily="18" charset="0"/>
            </a:endParaRPr>
          </a:p>
          <a:p>
            <a:pPr marL="382387" indent="-382387">
              <a:lnSpc>
                <a:spcPts val="2007"/>
              </a:lnSpc>
              <a:spcAft>
                <a:spcPts val="987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Какую помощь оказывает выездная </a:t>
            </a:r>
            <a:r>
              <a:rPr lang="ru-RU" dirty="0">
                <a:latin typeface="Georgia" pitchFamily="18" charset="0"/>
              </a:rPr>
              <a:t>патронажная </a:t>
            </a:r>
            <a:r>
              <a:rPr lang="ru-RU" dirty="0" smtClean="0">
                <a:latin typeface="Georgia" pitchFamily="18" charset="0"/>
              </a:rPr>
              <a:t>служба</a:t>
            </a:r>
            <a:r>
              <a:rPr lang="ru-RU" dirty="0">
                <a:latin typeface="Georgia" pitchFamily="18" charset="0"/>
              </a:rPr>
              <a:t>?</a:t>
            </a:r>
          </a:p>
          <a:p>
            <a:pPr marL="382387" indent="-382387">
              <a:lnSpc>
                <a:spcPts val="2007"/>
              </a:lnSpc>
              <a:spcAft>
                <a:spcPts val="987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Ребенку исполняется 18 лет- о чем важно позаботиться заранее?</a:t>
            </a:r>
          </a:p>
        </p:txBody>
      </p:sp>
      <p:grpSp>
        <p:nvGrpSpPr>
          <p:cNvPr id="32" name="Группа 16"/>
          <p:cNvGrpSpPr/>
          <p:nvPr/>
        </p:nvGrpSpPr>
        <p:grpSpPr>
          <a:xfrm>
            <a:off x="1580464" y="1697591"/>
            <a:ext cx="9072674" cy="13667"/>
            <a:chOff x="540122" y="1764556"/>
            <a:chExt cx="8135731" cy="13444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540122" y="1764556"/>
              <a:ext cx="813573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40122" y="1778000"/>
              <a:ext cx="158417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600595" y="6159301"/>
            <a:ext cx="9072674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72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1199800" y="543893"/>
            <a:ext cx="9956294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pPr algn="l" rtl="0">
              <a:lnSpc>
                <a:spcPts val="3687"/>
              </a:lnSpc>
              <a:buClr>
                <a:srgbClr val="17365D"/>
              </a:buClr>
              <a:buSzPts val="2400"/>
            </a:pPr>
            <a:r>
              <a:rPr lang="ru-RU" sz="3073" b="1" dirty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3073" b="1" dirty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8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  <a:t>Паллиативная медицинская помощь (ПМП) – </a:t>
            </a:r>
            <a:br>
              <a:rPr lang="ru-RU" sz="28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8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  <a:t>комплекс мероприятий, включающих:</a:t>
            </a:r>
            <a:br>
              <a:rPr lang="ru-RU" sz="28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</a:br>
            <a:endParaRPr sz="2800" kern="1200" spc="-1" dirty="0">
              <a:solidFill>
                <a:srgbClr val="006766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1487488" y="3121134"/>
            <a:ext cx="2631976" cy="1123815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>
                <a:latin typeface="Georgia" pitchFamily="18" charset="0"/>
                <a:ea typeface="Calibri"/>
                <a:cs typeface="Calibri"/>
                <a:sym typeface="Calibri"/>
              </a:rPr>
              <a:t>медицинские вмешательства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4922605" y="3099894"/>
            <a:ext cx="2510684" cy="1123815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>
                <a:latin typeface="Georgia" pitchFamily="18" charset="0"/>
                <a:ea typeface="Calibri"/>
                <a:cs typeface="Calibri"/>
                <a:sym typeface="Calibri"/>
              </a:rPr>
              <a:t>мероприятия психологического характера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8236430" y="3150523"/>
            <a:ext cx="2462564" cy="1104382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>
              <a:lnSpc>
                <a:spcPts val="2212"/>
              </a:lnSpc>
            </a:pPr>
            <a:r>
              <a:rPr lang="ru-RU" dirty="0">
                <a:latin typeface="Georgia" pitchFamily="18" charset="0"/>
                <a:ea typeface="Calibri"/>
                <a:cs typeface="Calibri"/>
                <a:sym typeface="Calibri"/>
              </a:rPr>
              <a:t>уход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2505665" y="2216536"/>
            <a:ext cx="595622" cy="9339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5880136" y="2207633"/>
            <a:ext cx="595622" cy="8922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9169901" y="2214462"/>
            <a:ext cx="595622" cy="9360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35398" y="2200804"/>
            <a:ext cx="9425603" cy="0"/>
          </a:xfrm>
          <a:prstGeom prst="line">
            <a:avLst/>
          </a:prstGeom>
          <a:ln w="19050">
            <a:solidFill>
              <a:srgbClr val="ABD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 rot="1599400">
            <a:off x="1454825" y="4954131"/>
            <a:ext cx="1528459" cy="1415316"/>
            <a:chOff x="2377945" y="4269651"/>
            <a:chExt cx="1243642" cy="1151582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847472">
              <a:off x="2469958" y="4669409"/>
              <a:ext cx="659811" cy="84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69604">
              <a:off x="3152066" y="4269651"/>
              <a:ext cx="469521" cy="60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4790">
            <a:off x="10943920" y="939028"/>
            <a:ext cx="516199" cy="6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63752" y="4833882"/>
            <a:ext cx="775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  <a:ea typeface="Calibri"/>
                <a:cs typeface="Calibri"/>
              </a:rPr>
              <a:t>осуществляемые в целях улучшения качества жизни </a:t>
            </a:r>
            <a:br>
              <a:rPr lang="ru-RU" dirty="0">
                <a:latin typeface="Georgia" pitchFamily="18" charset="0"/>
                <a:ea typeface="Calibri"/>
                <a:cs typeface="Calibri"/>
              </a:rPr>
            </a:br>
            <a:r>
              <a:rPr lang="ru-RU" dirty="0">
                <a:latin typeface="Georgia" pitchFamily="18" charset="0"/>
                <a:ea typeface="Calibri"/>
                <a:cs typeface="Calibri"/>
              </a:rPr>
              <a:t>неизлечимо больных граждан и направленные на облегчение боли, </a:t>
            </a:r>
            <a:r>
              <a:rPr lang="ru-RU" dirty="0">
                <a:latin typeface="Georgia" pitchFamily="18" charset="0"/>
                <a:ea typeface="Calibri"/>
                <a:cs typeface="Calibri"/>
              </a:rPr>
              <a:t>других </a:t>
            </a:r>
            <a:r>
              <a:rPr lang="ru-RU" dirty="0">
                <a:latin typeface="Georgia" pitchFamily="18" charset="0"/>
                <a:ea typeface="Calibri"/>
                <a:cs typeface="Calibri"/>
              </a:rPr>
              <a:t>тяжелых проявлений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1965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1199800" y="543893"/>
            <a:ext cx="9956294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pPr algn="l" rtl="0">
              <a:lnSpc>
                <a:spcPts val="2600"/>
              </a:lnSpc>
              <a:buClr>
                <a:srgbClr val="17365D"/>
              </a:buClr>
              <a:buSzPts val="2400"/>
            </a:pPr>
            <a:r>
              <a:rPr lang="ru-RU" sz="3073" b="1" dirty="0">
                <a:solidFill>
                  <a:srgbClr val="207282"/>
                </a:solidFill>
                <a:latin typeface="Georgia" pitchFamily="18" charset="0"/>
              </a:rPr>
              <a:t/>
            </a:r>
            <a:br>
              <a:rPr lang="ru-RU" sz="3073" b="1" dirty="0">
                <a:solidFill>
                  <a:srgbClr val="207282"/>
                </a:solidFill>
                <a:latin typeface="Georgia" pitchFamily="18" charset="0"/>
              </a:rPr>
            </a:br>
            <a:r>
              <a:rPr lang="ru-RU" sz="28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  <a:t>Паллиативная помощь </a:t>
            </a:r>
            <a:r>
              <a:rPr lang="ru-RU" sz="22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  <a:t>— </a:t>
            </a:r>
            <a:br>
              <a:rPr lang="ru-RU" sz="2200" kern="1200" spc="-1" dirty="0" smtClean="0">
                <a:solidFill>
                  <a:srgbClr val="006766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200" kern="1200" dirty="0">
                <a:solidFill>
                  <a:schemeClr val="tx1"/>
                </a:solidFill>
                <a:latin typeface="Georgia" pitchFamily="18" charset="0"/>
                <a:ea typeface="Calibri"/>
                <a:cs typeface="Calibri"/>
              </a:rPr>
              <a:t>это подход, который позволяет улучшить качество жизни людей, столкнувшихся с проблемами угрожающего жизни, неизлечимого заболевания, и их семей</a:t>
            </a:r>
            <a:endParaRPr sz="2200" kern="1200" dirty="0">
              <a:solidFill>
                <a:schemeClr val="tx1"/>
              </a:solidFill>
              <a:latin typeface="Georgia" pitchFamily="18" charset="0"/>
              <a:ea typeface="Calibri"/>
              <a:cs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2429039" y="3094569"/>
            <a:ext cx="2631976" cy="982503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медицинская помощь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002564" y="3072155"/>
            <a:ext cx="3117771" cy="1004918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9713" tIns="0" rIns="112363" bIns="56166" anchor="ctr" anchorCtr="0">
            <a:noAutofit/>
          </a:bodyPr>
          <a:lstStyle/>
          <a:p>
            <a:pPr algn="ctr"/>
            <a:r>
              <a:rPr lang="ru-RU" dirty="0">
                <a:latin typeface="Georgia" pitchFamily="18" charset="0"/>
                <a:ea typeface="Calibri"/>
                <a:cs typeface="Calibri"/>
                <a:sym typeface="Calibri"/>
              </a:rPr>
              <a:t>н</a:t>
            </a:r>
            <a:r>
              <a:rPr lang="ru-RU" dirty="0" smtClean="0">
                <a:latin typeface="Georgia" pitchFamily="18" charset="0"/>
                <a:ea typeface="Calibri"/>
                <a:cs typeface="Calibri"/>
                <a:sym typeface="Calibri"/>
              </a:rPr>
              <a:t>емедицинская помощь пациенту и его семье</a:t>
            </a:r>
            <a:endParaRPr dirty="0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523842" y="2197390"/>
            <a:ext cx="595622" cy="9339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6960096" y="2174157"/>
            <a:ext cx="595622" cy="8922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35398" y="2200804"/>
            <a:ext cx="8577026" cy="6829"/>
          </a:xfrm>
          <a:prstGeom prst="line">
            <a:avLst/>
          </a:prstGeom>
          <a:ln w="19050">
            <a:solidFill>
              <a:srgbClr val="ABD5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 rot="1599400">
            <a:off x="1454825" y="4954131"/>
            <a:ext cx="1528459" cy="1415316"/>
            <a:chOff x="2377945" y="4269651"/>
            <a:chExt cx="1243642" cy="1151582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847472">
              <a:off x="2469958" y="4669409"/>
              <a:ext cx="659811" cy="84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69604">
              <a:off x="3152066" y="4269651"/>
              <a:ext cx="469521" cy="60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4790">
            <a:off x="10943920" y="939028"/>
            <a:ext cx="516199" cy="6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02565" y="4833882"/>
            <a:ext cx="498998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830" indent="-28575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  <a:ea typeface="Calibri"/>
                <a:cs typeface="Calibri"/>
              </a:rPr>
              <a:t>социальные услуги</a:t>
            </a:r>
            <a:endParaRPr lang="ru-RU" dirty="0">
              <a:latin typeface="Georgia" pitchFamily="18" charset="0"/>
              <a:ea typeface="Calibri"/>
              <a:cs typeface="Calibri"/>
            </a:endParaRPr>
          </a:p>
          <a:p>
            <a:pPr marL="286830" indent="-28575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  <a:ea typeface="Calibri"/>
                <a:cs typeface="Calibri"/>
              </a:rPr>
              <a:t>меры </a:t>
            </a:r>
            <a:r>
              <a:rPr lang="ru-RU" dirty="0">
                <a:latin typeface="Georgia" pitchFamily="18" charset="0"/>
                <a:ea typeface="Calibri"/>
                <a:cs typeface="Calibri"/>
              </a:rPr>
              <a:t>социальной защиты </a:t>
            </a:r>
            <a:r>
              <a:rPr lang="ru-RU" dirty="0" smtClean="0">
                <a:latin typeface="Georgia" pitchFamily="18" charset="0"/>
                <a:ea typeface="Calibri"/>
                <a:cs typeface="Calibri"/>
              </a:rPr>
              <a:t>(поддержки)</a:t>
            </a:r>
          </a:p>
          <a:p>
            <a:pPr marL="286830" indent="-28575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  <a:ea typeface="Calibri"/>
                <a:cs typeface="Calibri"/>
              </a:rPr>
              <a:t>меры психологической поддержки</a:t>
            </a:r>
          </a:p>
          <a:p>
            <a:pPr marL="286830" indent="-28575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itchFamily="18" charset="0"/>
                <a:ea typeface="Calibri"/>
                <a:cs typeface="Calibri"/>
              </a:rPr>
              <a:t>духовной помощи</a:t>
            </a:r>
            <a:endParaRPr lang="ru-RU" dirty="0">
              <a:latin typeface="Georgia" pitchFamily="18" charset="0"/>
              <a:ea typeface="Calibri"/>
              <a:cs typeface="Calibri"/>
            </a:endParaRPr>
          </a:p>
        </p:txBody>
      </p:sp>
      <p:sp>
        <p:nvSpPr>
          <p:cNvPr id="17" name="Google Shape;162;p21"/>
          <p:cNvSpPr/>
          <p:nvPr/>
        </p:nvSpPr>
        <p:spPr>
          <a:xfrm>
            <a:off x="6960096" y="4077073"/>
            <a:ext cx="595622" cy="86452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BD5D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363" tIns="56166" rIns="112363" bIns="56166" anchor="ctr" anchorCtr="0">
            <a:noAutofit/>
          </a:bodyPr>
          <a:lstStyle/>
          <a:p>
            <a:endParaRPr sz="1966"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6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94901">
            <a:off x="10494335" y="756688"/>
            <a:ext cx="451084" cy="57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0369">
            <a:off x="11178838" y="463951"/>
            <a:ext cx="295762" cy="43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271464" y="963111"/>
            <a:ext cx="835127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22"/>
              </a:lnSpc>
            </a:pPr>
            <a:r>
              <a:rPr lang="ru-RU" sz="2800" spc="-1" dirty="0">
                <a:solidFill>
                  <a:srgbClr val="006766"/>
                </a:solidFill>
                <a:latin typeface="Georgia" pitchFamily="18" charset="0"/>
              </a:rPr>
              <a:t>Паллиативная </a:t>
            </a:r>
            <a:r>
              <a:rPr lang="ru-RU" sz="2800" spc="-1" dirty="0">
                <a:solidFill>
                  <a:srgbClr val="006766"/>
                </a:solidFill>
                <a:latin typeface="Georgia" pitchFamily="18" charset="0"/>
              </a:rPr>
              <a:t>помощь оказывается во взаимодействии с  </a:t>
            </a:r>
            <a:endParaRPr lang="ru-RU" sz="2800" spc="-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1464" y="2348880"/>
            <a:ext cx="891065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387" indent="-382387">
              <a:lnSpc>
                <a:spcPts val="2007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родственниками и иными членами семьи пациента или законным представителем пациента, </a:t>
            </a:r>
          </a:p>
          <a:p>
            <a:pPr marL="382387" indent="-382387">
              <a:lnSpc>
                <a:spcPts val="2007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лицами, осуществляющими уход за пациентом, </a:t>
            </a:r>
          </a:p>
          <a:p>
            <a:pPr marL="382387" indent="-382387">
              <a:lnSpc>
                <a:spcPts val="2007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добровольцами (волонтерами), </a:t>
            </a:r>
          </a:p>
          <a:p>
            <a:pPr marL="382387" indent="-382387">
              <a:lnSpc>
                <a:spcPts val="2007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организациями социального обслуживания, </a:t>
            </a:r>
          </a:p>
          <a:p>
            <a:pPr marL="382387" indent="-382387">
              <a:lnSpc>
                <a:spcPts val="2007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религиозными организациями, </a:t>
            </a:r>
          </a:p>
          <a:p>
            <a:pPr marL="382387" indent="-382387">
              <a:lnSpc>
                <a:spcPts val="2007"/>
              </a:lnSpc>
              <a:spcAft>
                <a:spcPts val="987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Georgia" pitchFamily="18" charset="0"/>
              </a:rPr>
              <a:t>общественными объединениями, иными некоммерческими организациями, 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осуществляющими свою деятельность в сфере охраны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50269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1606924"/>
            <a:ext cx="9336360" cy="52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CustomShape 1"/>
          <p:cNvSpPr/>
          <p:nvPr/>
        </p:nvSpPr>
        <p:spPr>
          <a:xfrm>
            <a:off x="923765" y="1916832"/>
            <a:ext cx="10248800" cy="3907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700" dirty="0" smtClean="0">
                <a:latin typeface="Georgia" pitchFamily="18" charset="0"/>
              </a:rPr>
              <a:t>Паллиативная медицинская помощь оказывается детям с неизлечимыми </a:t>
            </a:r>
            <a:br>
              <a:rPr lang="ru-RU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заболеваниями или состояниями, угрожающими жизни или сокращающими ее продолжительность, </a:t>
            </a:r>
            <a:r>
              <a:rPr lang="en-US" sz="1700" dirty="0" smtClean="0">
                <a:latin typeface="Georgia" pitchFamily="18" charset="0"/>
              </a:rPr>
              <a:t/>
            </a:r>
            <a:br>
              <a:rPr lang="en-US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в стадии, когда отсутствуют или исчерпаны возможности </a:t>
            </a:r>
            <a:r>
              <a:rPr lang="ru-RU" sz="1700" dirty="0" err="1" smtClean="0">
                <a:latin typeface="Georgia" pitchFamily="18" charset="0"/>
              </a:rPr>
              <a:t>этиопатогенетического</a:t>
            </a:r>
            <a:r>
              <a:rPr lang="ru-RU" sz="1700" dirty="0" smtClean="0">
                <a:latin typeface="Georgia" pitchFamily="18" charset="0"/>
              </a:rPr>
              <a:t> лечения, </a:t>
            </a:r>
            <a:r>
              <a:rPr lang="en-US" sz="1700" dirty="0" smtClean="0">
                <a:latin typeface="Georgia" pitchFamily="18" charset="0"/>
              </a:rPr>
              <a:t/>
            </a:r>
            <a:br>
              <a:rPr lang="en-US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по медицинским показаниям с учетом тяжести, функционального состояния </a:t>
            </a:r>
            <a:r>
              <a:rPr lang="en-US" sz="1700" dirty="0" smtClean="0">
                <a:latin typeface="Georgia" pitchFamily="18" charset="0"/>
              </a:rPr>
              <a:t/>
            </a:r>
            <a:br>
              <a:rPr lang="en-US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и прогноза основного заболевания.</a:t>
            </a:r>
          </a:p>
          <a:p>
            <a:pPr>
              <a:lnSpc>
                <a:spcPct val="100000"/>
              </a:lnSpc>
            </a:pPr>
            <a:r>
              <a:rPr lang="en-US" sz="1700" b="1" dirty="0" smtClean="0">
                <a:solidFill>
                  <a:srgbClr val="006766"/>
                </a:solidFill>
                <a:latin typeface="Georgia" pitchFamily="18" charset="0"/>
              </a:rPr>
              <a:t/>
            </a:r>
            <a:br>
              <a:rPr lang="en-US" sz="1700" b="1" dirty="0" smtClean="0">
                <a:solidFill>
                  <a:srgbClr val="006766"/>
                </a:solidFill>
                <a:latin typeface="Georgia" pitchFamily="18" charset="0"/>
              </a:rPr>
            </a:br>
            <a:r>
              <a:rPr lang="en-US" sz="1700" b="1" dirty="0" smtClean="0">
                <a:solidFill>
                  <a:srgbClr val="006766"/>
                </a:solidFill>
                <a:latin typeface="Georgia" pitchFamily="18" charset="0"/>
              </a:rPr>
              <a:t/>
            </a:r>
            <a:br>
              <a:rPr lang="en-US" sz="1700" b="1" dirty="0" smtClean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600" spc="-1" dirty="0">
                <a:solidFill>
                  <a:srgbClr val="006766"/>
                </a:solidFill>
                <a:latin typeface="Georgia" pitchFamily="18" charset="0"/>
              </a:rPr>
              <a:t>Пункт 6 </a:t>
            </a:r>
            <a:br>
              <a:rPr lang="ru-RU" sz="1600" spc="-1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600" spc="-1" dirty="0">
                <a:solidFill>
                  <a:srgbClr val="006766"/>
                </a:solidFill>
                <a:latin typeface="Georgia" pitchFamily="18" charset="0"/>
              </a:rPr>
              <a:t>Положения об организации оказания паллиативной медицинской помощи, </a:t>
            </a:r>
            <a:br>
              <a:rPr lang="ru-RU" sz="1600" spc="-1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600" spc="-1" dirty="0">
                <a:solidFill>
                  <a:srgbClr val="006766"/>
                </a:solidFill>
                <a:latin typeface="Georgia" pitchFamily="18" charset="0"/>
              </a:rPr>
              <a:t>утв. Приказом Министерства здравоохранения РФ </a:t>
            </a:r>
            <a:br>
              <a:rPr lang="ru-RU" sz="1600" spc="-1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600" spc="-1" dirty="0">
                <a:solidFill>
                  <a:srgbClr val="006766"/>
                </a:solidFill>
                <a:latin typeface="Georgia" pitchFamily="18" charset="0"/>
              </a:rPr>
              <a:t>и Министерства труда и социальной защиты РФ </a:t>
            </a:r>
            <a:br>
              <a:rPr lang="ru-RU" sz="1600" spc="-1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600" spc="-1" dirty="0">
                <a:solidFill>
                  <a:srgbClr val="006766"/>
                </a:solidFill>
                <a:latin typeface="Georgia" pitchFamily="18" charset="0"/>
              </a:rPr>
              <a:t>от 31 мая 2019 г. N 345н/372н </a:t>
            </a:r>
          </a:p>
          <a:p>
            <a:pPr>
              <a:lnSpc>
                <a:spcPct val="100000"/>
              </a:lnSpc>
            </a:pPr>
            <a:endParaRPr lang="ru-RU" sz="1700" b="1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3765" y="880293"/>
            <a:ext cx="10032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1" dirty="0">
                <a:solidFill>
                  <a:srgbClr val="006766"/>
                </a:solidFill>
                <a:latin typeface="Georgia" pitchFamily="18" charset="0"/>
              </a:rPr>
              <a:t>Когда оказывается ПМП детям?</a:t>
            </a:r>
          </a:p>
        </p:txBody>
      </p:sp>
    </p:spTree>
    <p:extLst>
      <p:ext uri="{BB962C8B-B14F-4D97-AF65-F5344CB8AC3E}">
        <p14:creationId xmlns:p14="http://schemas.microsoft.com/office/powerpoint/2010/main" val="19637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126" y="116632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23372" y="836712"/>
            <a:ext cx="11359775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Признание ребенка 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нуждающимся </a:t>
            </a:r>
            <a:r>
              <a:rPr lang="en-US" sz="2800" dirty="0" smtClean="0">
                <a:solidFill>
                  <a:srgbClr val="006766"/>
                </a:solidFill>
                <a:latin typeface="Georgia" pitchFamily="18" charset="0"/>
              </a:rPr>
              <a:t/>
            </a:r>
            <a:br>
              <a:rPr lang="en-US" sz="2800" dirty="0" smtClean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в </a:t>
            </a: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оказании 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ПМП</a:t>
            </a:r>
            <a:endParaRPr lang="ru-RU" sz="2800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3372" y="2204864"/>
            <a:ext cx="7936924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1088"/>
              </a:spcAft>
            </a:pPr>
            <a:r>
              <a:rPr lang="ru-RU" sz="1700" dirty="0">
                <a:latin typeface="Georgia" pitchFamily="18" charset="0"/>
              </a:rPr>
              <a:t>Медицинское заключение детям выдает </a:t>
            </a:r>
            <a:r>
              <a:rPr lang="en-US" sz="1700" dirty="0" smtClean="0">
                <a:latin typeface="Georgia" pitchFamily="18" charset="0"/>
              </a:rPr>
              <a:t/>
            </a:r>
            <a:br>
              <a:rPr lang="en-US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врачебная </a:t>
            </a:r>
            <a:r>
              <a:rPr lang="ru-RU" sz="1700" dirty="0">
                <a:latin typeface="Georgia" pitchFamily="18" charset="0"/>
              </a:rPr>
              <a:t>комиссия </a:t>
            </a:r>
            <a:r>
              <a:rPr lang="ru-RU" sz="1700" dirty="0" smtClean="0">
                <a:latin typeface="Georgia" pitchFamily="18" charset="0"/>
              </a:rPr>
              <a:t>медицинской </a:t>
            </a:r>
            <a:r>
              <a:rPr lang="ru-RU" sz="1700" dirty="0">
                <a:latin typeface="Georgia" pitchFamily="18" charset="0"/>
              </a:rPr>
              <a:t>организации, </a:t>
            </a:r>
            <a:r>
              <a:rPr lang="ru-RU" sz="1700" dirty="0" smtClean="0">
                <a:latin typeface="Georgia" pitchFamily="18" charset="0"/>
              </a:rPr>
              <a:t>в </a:t>
            </a:r>
            <a:r>
              <a:rPr lang="ru-RU" sz="1700" dirty="0">
                <a:latin typeface="Georgia" pitchFamily="18" charset="0"/>
              </a:rPr>
              <a:t>которой осуществляется </a:t>
            </a:r>
            <a:r>
              <a:rPr lang="en-US" sz="1700" dirty="0" smtClean="0">
                <a:latin typeface="Georgia" pitchFamily="18" charset="0"/>
              </a:rPr>
              <a:t/>
            </a:r>
            <a:br>
              <a:rPr lang="en-US" sz="1700" dirty="0" smtClean="0">
                <a:latin typeface="Georgia" pitchFamily="18" charset="0"/>
              </a:rPr>
            </a:br>
            <a:r>
              <a:rPr lang="ru-RU" sz="1700" dirty="0" smtClean="0">
                <a:latin typeface="Georgia" pitchFamily="18" charset="0"/>
              </a:rPr>
              <a:t>наблюдение </a:t>
            </a:r>
            <a:r>
              <a:rPr lang="ru-RU" sz="1700" dirty="0">
                <a:latin typeface="Georgia" pitchFamily="18" charset="0"/>
              </a:rPr>
              <a:t>и лечение ребенка</a:t>
            </a:r>
            <a:r>
              <a:rPr lang="ru-RU" sz="1700" dirty="0" smtClean="0">
                <a:latin typeface="Georgia" pitchFamily="18" charset="0"/>
              </a:rPr>
              <a:t>.</a:t>
            </a:r>
          </a:p>
          <a:p>
            <a:pPr>
              <a:lnSpc>
                <a:spcPts val="2100"/>
              </a:lnSpc>
              <a:spcAft>
                <a:spcPts val="1088"/>
              </a:spcAft>
            </a:pPr>
            <a:r>
              <a:rPr lang="ru-RU" sz="1700" dirty="0" smtClean="0">
                <a:latin typeface="Georgia" pitchFamily="18" charset="0"/>
              </a:rPr>
              <a:t/>
            </a:r>
            <a:br>
              <a:rPr lang="ru-RU" sz="1700" dirty="0" smtClean="0">
                <a:latin typeface="Georgia" pitchFamily="18" charset="0"/>
              </a:rPr>
            </a:br>
            <a:r>
              <a:rPr lang="ru-RU" sz="1700" dirty="0">
                <a:latin typeface="Georgia" pitchFamily="18" charset="0"/>
              </a:rPr>
              <a:t>В целях осуществления межведомственного взаимодействия </a:t>
            </a:r>
            <a:br>
              <a:rPr lang="ru-RU" sz="1700" dirty="0">
                <a:latin typeface="Georgia" pitchFamily="18" charset="0"/>
              </a:rPr>
            </a:br>
            <a:r>
              <a:rPr lang="ru-RU" sz="1700" dirty="0">
                <a:latin typeface="Georgia" pitchFamily="18" charset="0"/>
              </a:rPr>
              <a:t>и информационного обмена, обеспечения преемственности при оказании </a:t>
            </a:r>
            <a:br>
              <a:rPr lang="ru-RU" sz="1700" dirty="0">
                <a:latin typeface="Georgia" pitchFamily="18" charset="0"/>
              </a:rPr>
            </a:br>
            <a:r>
              <a:rPr lang="ru-RU" sz="1700" dirty="0">
                <a:latin typeface="Georgia" pitchFamily="18" charset="0"/>
              </a:rPr>
              <a:t>пациентам медицинских и социальных услуг, мер социальной защиты </a:t>
            </a:r>
            <a:br>
              <a:rPr lang="ru-RU" sz="1700" dirty="0">
                <a:latin typeface="Georgia" pitchFamily="18" charset="0"/>
              </a:rPr>
            </a:br>
            <a:r>
              <a:rPr lang="ru-RU" sz="1700" dirty="0">
                <a:latin typeface="Georgia" pitchFamily="18" charset="0"/>
              </a:rPr>
              <a:t>(помощи), в субъекте РФ организуется </a:t>
            </a:r>
            <a:r>
              <a:rPr lang="ru-RU" sz="1700" b="1" dirty="0">
                <a:latin typeface="Georgia" pitchFamily="18" charset="0"/>
              </a:rPr>
              <a:t>учет пациентов</a:t>
            </a:r>
            <a:r>
              <a:rPr lang="ru-RU" sz="1700" dirty="0">
                <a:latin typeface="Georgia" pitchFamily="18" charset="0"/>
              </a:rPr>
              <a:t>.</a:t>
            </a:r>
          </a:p>
          <a:p>
            <a:pPr>
              <a:lnSpc>
                <a:spcPts val="2100"/>
              </a:lnSpc>
              <a:spcAft>
                <a:spcPts val="1088"/>
              </a:spcAft>
            </a:pPr>
            <a:endParaRPr lang="ru-RU" sz="1700" b="1" dirty="0" smtClean="0">
              <a:solidFill>
                <a:srgbClr val="006766"/>
              </a:solidFill>
              <a:latin typeface="Georgia" pitchFamily="18" charset="0"/>
            </a:endParaRPr>
          </a:p>
          <a:p>
            <a:pPr>
              <a:lnSpc>
                <a:spcPts val="1900"/>
              </a:lnSpc>
            </a:pPr>
            <a:r>
              <a:rPr lang="ru-RU" sz="1700" dirty="0">
                <a:solidFill>
                  <a:srgbClr val="006766"/>
                </a:solidFill>
                <a:latin typeface="Georgia" pitchFamily="18" charset="0"/>
              </a:rPr>
              <a:t>Положение об организации оказания паллиативной медицинской помощи, </a:t>
            </a:r>
            <a:br>
              <a:rPr lang="ru-RU" sz="1700" dirty="0">
                <a:solidFill>
                  <a:srgbClr val="006766"/>
                </a:solidFill>
                <a:latin typeface="Georgia" pitchFamily="18" charset="0"/>
              </a:rPr>
            </a:br>
            <a:r>
              <a:rPr lang="ru-RU" sz="1700" dirty="0">
                <a:solidFill>
                  <a:srgbClr val="006766"/>
                </a:solidFill>
                <a:latin typeface="Georgia" pitchFamily="18" charset="0"/>
              </a:rPr>
              <a:t>утв. Приказом Министерства здравоохранения РФ и Министерства труда и социальной защиты РФ от 31 мая 2019 г.</a:t>
            </a:r>
          </a:p>
          <a:p>
            <a:pPr>
              <a:lnSpc>
                <a:spcPts val="1900"/>
              </a:lnSpc>
              <a:spcAft>
                <a:spcPts val="1088"/>
              </a:spcAft>
            </a:pPr>
            <a:r>
              <a:rPr lang="ru-RU" sz="1700" dirty="0">
                <a:solidFill>
                  <a:srgbClr val="006766"/>
                </a:solidFill>
                <a:latin typeface="Georgia" pitchFamily="18" charset="0"/>
              </a:rPr>
              <a:t>№ 345н/372н.</a:t>
            </a:r>
          </a:p>
          <a:p>
            <a:pPr>
              <a:lnSpc>
                <a:spcPts val="1900"/>
              </a:lnSpc>
              <a:spcAft>
                <a:spcPts val="1088"/>
              </a:spcAft>
            </a:pPr>
            <a:endParaRPr lang="ru-RU" sz="17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ts val="1900"/>
              </a:lnSpc>
              <a:spcAft>
                <a:spcPts val="1088"/>
              </a:spcAft>
            </a:pPr>
            <a:endParaRPr lang="ru-RU" sz="1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1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911424" y="908720"/>
            <a:ext cx="7591447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41"/>
              </a:lnSpc>
            </a:pP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Что такое врачебная </a:t>
            </a:r>
            <a:r>
              <a:rPr lang="ru-RU" sz="2800" dirty="0">
                <a:solidFill>
                  <a:srgbClr val="006766"/>
                </a:solidFill>
                <a:latin typeface="Georgia" pitchFamily="18" charset="0"/>
              </a:rPr>
              <a:t>комиссия (ВК</a:t>
            </a:r>
            <a:r>
              <a:rPr lang="ru-RU" sz="2800" dirty="0" smtClean="0">
                <a:solidFill>
                  <a:srgbClr val="006766"/>
                </a:solidFill>
                <a:latin typeface="Georgia" pitchFamily="18" charset="0"/>
              </a:rPr>
              <a:t>)?</a:t>
            </a:r>
            <a:endParaRPr lang="ru-RU" sz="2800" dirty="0">
              <a:solidFill>
                <a:srgbClr val="006766"/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11424" y="2060848"/>
            <a:ext cx="8311527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700" dirty="0" smtClean="0">
                <a:latin typeface="Georgia" pitchFamily="18" charset="0"/>
              </a:rPr>
              <a:t>Это </a:t>
            </a:r>
            <a:r>
              <a:rPr lang="ru-RU" sz="1700" dirty="0">
                <a:latin typeface="Georgia" pitchFamily="18" charset="0"/>
              </a:rPr>
              <a:t>особый орган любой медицинской организации, </a:t>
            </a:r>
            <a:endParaRPr lang="ru-RU" sz="1700" dirty="0" smtClean="0">
              <a:latin typeface="Georgia" pitchFamily="18" charset="0"/>
            </a:endParaRPr>
          </a:p>
          <a:p>
            <a:pPr>
              <a:lnSpc>
                <a:spcPts val="2100"/>
              </a:lnSpc>
              <a:spcAft>
                <a:spcPts val="1088"/>
              </a:spcAft>
            </a:pPr>
            <a:r>
              <a:rPr lang="ru-RU" sz="1700" dirty="0" smtClean="0">
                <a:latin typeface="Georgia" pitchFamily="18" charset="0"/>
              </a:rPr>
              <a:t>который </a:t>
            </a:r>
            <a:r>
              <a:rPr lang="ru-RU" sz="1700" dirty="0">
                <a:latin typeface="Georgia" pitchFamily="18" charset="0"/>
              </a:rPr>
              <a:t>функционирует на постоянной регулярной основе. </a:t>
            </a:r>
            <a:endParaRPr lang="ru-RU" sz="1700" dirty="0" smtClean="0">
              <a:latin typeface="Georgia" pitchFamily="18" charset="0"/>
            </a:endParaRPr>
          </a:p>
          <a:p>
            <a:pPr>
              <a:lnSpc>
                <a:spcPts val="2100"/>
              </a:lnSpc>
              <a:spcAft>
                <a:spcPts val="1088"/>
              </a:spcAft>
            </a:pPr>
            <a:r>
              <a:rPr lang="ru-RU" sz="1700" dirty="0" smtClean="0">
                <a:latin typeface="Georgia" pitchFamily="18" charset="0"/>
              </a:rPr>
              <a:t>Деятельность </a:t>
            </a:r>
            <a:r>
              <a:rPr lang="ru-RU" sz="1700" dirty="0">
                <a:latin typeface="Georgia" pitchFamily="18" charset="0"/>
              </a:rPr>
              <a:t>ВК контролирует главный врач.</a:t>
            </a:r>
          </a:p>
          <a:p>
            <a:pPr>
              <a:lnSpc>
                <a:spcPts val="2100"/>
              </a:lnSpc>
              <a:spcAft>
                <a:spcPts val="1088"/>
              </a:spcAft>
            </a:pPr>
            <a:r>
              <a:rPr lang="ru-RU" sz="1700" dirty="0">
                <a:latin typeface="Georgia" pitchFamily="18" charset="0"/>
              </a:rPr>
              <a:t>Принятое ВК решение вносится в медицинскую документацию пациента.</a:t>
            </a:r>
          </a:p>
          <a:p>
            <a:pPr>
              <a:lnSpc>
                <a:spcPts val="2100"/>
              </a:lnSpc>
              <a:spcAft>
                <a:spcPts val="1088"/>
              </a:spcAft>
            </a:pPr>
            <a:endParaRPr lang="ru-RU" sz="1700" b="1" dirty="0" smtClean="0">
              <a:solidFill>
                <a:srgbClr val="006766"/>
              </a:solidFill>
              <a:latin typeface="Georgia" pitchFamily="18" charset="0"/>
            </a:endParaRPr>
          </a:p>
          <a:p>
            <a:pPr>
              <a:lnSpc>
                <a:spcPts val="1900"/>
              </a:lnSpc>
            </a:pPr>
            <a:r>
              <a:rPr lang="ru-RU" sz="1700" dirty="0" smtClean="0">
                <a:solidFill>
                  <a:srgbClr val="006766"/>
                </a:solidFill>
                <a:latin typeface="Georgia" pitchFamily="18" charset="0"/>
              </a:rPr>
              <a:t>Статья </a:t>
            </a:r>
            <a:r>
              <a:rPr lang="ru-RU" sz="1700" dirty="0">
                <a:solidFill>
                  <a:srgbClr val="006766"/>
                </a:solidFill>
                <a:latin typeface="Georgia" pitchFamily="18" charset="0"/>
              </a:rPr>
              <a:t>48 Федеральный закон от 21 ноября 2011 г. N 323-ФЗ </a:t>
            </a:r>
            <a:endParaRPr lang="ru-RU" sz="1700" dirty="0" smtClean="0">
              <a:solidFill>
                <a:srgbClr val="006766"/>
              </a:solidFill>
              <a:latin typeface="Georgia" pitchFamily="18" charset="0"/>
            </a:endParaRPr>
          </a:p>
          <a:p>
            <a:pPr>
              <a:lnSpc>
                <a:spcPts val="1900"/>
              </a:lnSpc>
              <a:spcAft>
                <a:spcPts val="1088"/>
              </a:spcAft>
            </a:pPr>
            <a:r>
              <a:rPr lang="ru-RU" sz="1700" dirty="0" smtClean="0">
                <a:solidFill>
                  <a:srgbClr val="006766"/>
                </a:solidFill>
                <a:latin typeface="Georgia" pitchFamily="18" charset="0"/>
              </a:rPr>
              <a:t>«Об </a:t>
            </a:r>
            <a:r>
              <a:rPr lang="ru-RU" sz="1700" dirty="0">
                <a:solidFill>
                  <a:srgbClr val="006766"/>
                </a:solidFill>
                <a:latin typeface="Georgia" pitchFamily="18" charset="0"/>
              </a:rPr>
              <a:t>основах охраны здоровья граждан в Российской </a:t>
            </a:r>
            <a:r>
              <a:rPr lang="ru-RU" sz="1700" dirty="0" smtClean="0">
                <a:solidFill>
                  <a:srgbClr val="006766"/>
                </a:solidFill>
                <a:latin typeface="Georgia" pitchFamily="18" charset="0"/>
              </a:rPr>
              <a:t>Федерации»</a:t>
            </a:r>
            <a:endParaRPr lang="ru-RU" sz="1700" dirty="0">
              <a:solidFill>
                <a:srgbClr val="0067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6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</TotalTime>
  <Words>888</Words>
  <Application>Microsoft Office PowerPoint</Application>
  <PresentationFormat>Широкоэкранный</PresentationFormat>
  <Paragraphs>163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DejaVu Sans</vt:lpstr>
      <vt:lpstr>Georgia</vt:lpstr>
      <vt:lpstr>Segoe UI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 Паллиативная медицинская помощь (ПМП) –  комплекс мероприятий, включающих: </vt:lpstr>
      <vt:lpstr> Паллиативная помощь —  это подход, который позволяет улучшить качество жизни людей, столкнувшихся с проблемами угрожающего жизни, неизлечимого заболевания, и их семей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Где детям оказывается паллиативная помощь? </vt:lpstr>
      <vt:lpstr> Паллиативная медицинская помощь на дому   </vt:lpstr>
      <vt:lpstr>Презентация PowerPoint</vt:lpstr>
      <vt:lpstr>Презентация PowerPoint</vt:lpstr>
      <vt:lpstr> Паллиативная специализированная медицинская помощь в стационаре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Законодательство РФ. Нормативно-правовое регулирование оказания паллиативной помощи в РФ.</dc:title>
  <dc:creator>Анна Повалихина</dc:creator>
  <cp:lastModifiedBy>Анна Повалихина</cp:lastModifiedBy>
  <cp:revision>307</cp:revision>
  <dcterms:created xsi:type="dcterms:W3CDTF">2019-07-09T10:30:13Z</dcterms:created>
  <dcterms:modified xsi:type="dcterms:W3CDTF">2022-11-15T12:01:03Z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46</vt:i4>
  </property>
</Properties>
</file>